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24"/>
  </p:notesMasterIdLst>
  <p:sldIdLst>
    <p:sldId id="256" r:id="rId2"/>
    <p:sldId id="257" r:id="rId3"/>
    <p:sldId id="283" r:id="rId4"/>
    <p:sldId id="262" r:id="rId5"/>
    <p:sldId id="259" r:id="rId6"/>
    <p:sldId id="280" r:id="rId7"/>
    <p:sldId id="281" r:id="rId8"/>
    <p:sldId id="284" r:id="rId9"/>
    <p:sldId id="285" r:id="rId10"/>
    <p:sldId id="268" r:id="rId11"/>
    <p:sldId id="277" r:id="rId12"/>
    <p:sldId id="270" r:id="rId13"/>
    <p:sldId id="286" r:id="rId14"/>
    <p:sldId id="287" r:id="rId15"/>
    <p:sldId id="266" r:id="rId16"/>
    <p:sldId id="271" r:id="rId17"/>
    <p:sldId id="278" r:id="rId18"/>
    <p:sldId id="272" r:id="rId19"/>
    <p:sldId id="273" r:id="rId20"/>
    <p:sldId id="264" r:id="rId21"/>
    <p:sldId id="274" r:id="rId22"/>
    <p:sldId id="275"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FCD"/>
    <a:srgbClr val="FF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D3A23-8075-4CB3-A2E4-C7A5557ED6AD}" type="datetimeFigureOut">
              <a:rPr lang="en-US" smtClean="0"/>
              <a:pPr/>
              <a:t>11/24/2023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5B7-EE84-4305-A512-FBF6776A6B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 xmlns:a16="http://schemas.microsoft.com/office/drawing/2014/main" id="{A9D23416-47AF-ABCE-B356-6CF90AE424CF}"/>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 xmlns:a16="http://schemas.microsoft.com/office/drawing/2014/main" id="{368EEBCC-1925-2C26-2C39-15E09BF68674}"/>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A31521A6-E097-F5C8-2B5D-E9DC136DDDE9}"/>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 xmlns:a16="http://schemas.microsoft.com/office/drawing/2014/main" id="{0ED7F9B4-8A85-BE27-6FCD-B0C1096F1D0A}"/>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 xmlns:a16="http://schemas.microsoft.com/office/drawing/2014/main" id="{6FB80E5A-990B-6BBA-3B47-D8CFCECC8C44}"/>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 xmlns:a16="http://schemas.microsoft.com/office/drawing/2014/main" id="{66CFB9D4-D132-0FB9-CEF8-98CCB8615BFF}"/>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 xmlns:a16="http://schemas.microsoft.com/office/drawing/2014/main" id="{D4441246-BB52-582F-FCC3-CA90AF8AD842}"/>
              </a:ext>
            </a:extLst>
          </p:cNvPr>
          <p:cNvSpPr>
            <a:spLocks noGrp="1"/>
          </p:cNvSpPr>
          <p:nvPr>
            <p:ph type="dt" sz="half" idx="10"/>
          </p:nvPr>
        </p:nvSpPr>
        <p:spPr>
          <a:xfrm>
            <a:off x="7983538" y="5037138"/>
            <a:ext cx="896937" cy="279400"/>
          </a:xfrm>
        </p:spPr>
        <p:txBody>
          <a:bodyPr/>
          <a:lstStyle>
            <a:lvl1pPr>
              <a:defRPr/>
            </a:lvl1pPr>
          </a:lstStyle>
          <a:p>
            <a:pPr>
              <a:defRPr/>
            </a:pPr>
            <a:fld id="{525518D9-5330-485F-8464-F18D61C34827}" type="datetime1">
              <a:rPr lang="en-US" smtClean="0"/>
              <a:pPr>
                <a:defRPr/>
              </a:pPr>
              <a:t>11/24/2023</a:t>
            </a:fld>
            <a:endParaRPr lang="en-US" dirty="0"/>
          </a:p>
        </p:txBody>
      </p:sp>
      <p:sp>
        <p:nvSpPr>
          <p:cNvPr id="11" name="Footer Placeholder 4">
            <a:extLst>
              <a:ext uri="{FF2B5EF4-FFF2-40B4-BE49-F238E27FC236}">
                <a16:creationId xmlns="" xmlns:a16="http://schemas.microsoft.com/office/drawing/2014/main" id="{F947E3AD-E326-CE8F-09EF-9CFFE3E70D9B}"/>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 xmlns:a16="http://schemas.microsoft.com/office/drawing/2014/main" id="{54FD5A7D-053F-D99D-C4CD-48CAE9D06AF6}"/>
              </a:ext>
            </a:extLst>
          </p:cNvPr>
          <p:cNvSpPr>
            <a:spLocks noGrp="1"/>
          </p:cNvSpPr>
          <p:nvPr>
            <p:ph type="sldNum" sz="quarter" idx="12"/>
          </p:nvPr>
        </p:nvSpPr>
        <p:spPr>
          <a:xfrm>
            <a:off x="8956675" y="5037138"/>
            <a:ext cx="550863" cy="279400"/>
          </a:xfrm>
        </p:spPr>
        <p:txBody>
          <a:bodyPr/>
          <a:lstStyle>
            <a:lvl1pPr>
              <a:defRPr/>
            </a:lvl1pPr>
          </a:lstStyle>
          <a:p>
            <a:fld id="{E474A5F2-2310-4539-AEBD-089F12AD4C29}" type="slidenum">
              <a:rPr lang="en-US" altLang="x-none"/>
              <a:pPr/>
              <a:t>‹#›</a:t>
            </a:fld>
            <a:endParaRPr lang="en-US" altLang="x-none"/>
          </a:p>
        </p:txBody>
      </p:sp>
    </p:spTree>
    <p:extLst>
      <p:ext uri="{BB962C8B-B14F-4D97-AF65-F5344CB8AC3E}">
        <p14:creationId xmlns="" xmlns:p14="http://schemas.microsoft.com/office/powerpoint/2010/main" val="409148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7220906D-582F-1507-4E26-50AED3A9A516}"/>
              </a:ext>
            </a:extLst>
          </p:cNvPr>
          <p:cNvSpPr>
            <a:spLocks noGrp="1"/>
          </p:cNvSpPr>
          <p:nvPr>
            <p:ph type="dt" sz="half" idx="10"/>
          </p:nvPr>
        </p:nvSpPr>
        <p:spPr/>
        <p:txBody>
          <a:bodyPr/>
          <a:lstStyle>
            <a:lvl1pPr>
              <a:defRPr/>
            </a:lvl1pPr>
          </a:lstStyle>
          <a:p>
            <a:pPr>
              <a:defRPr/>
            </a:pPr>
            <a:fld id="{79AF30B3-B432-4C44-94CA-22E6BCE901CD}"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15C87B13-B2ED-0225-77AF-829D8D4BAA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99DDF72-CBD6-C52B-C8F0-447A34EFFED3}"/>
              </a:ext>
            </a:extLst>
          </p:cNvPr>
          <p:cNvSpPr>
            <a:spLocks noGrp="1"/>
          </p:cNvSpPr>
          <p:nvPr>
            <p:ph type="sldNum" sz="quarter" idx="12"/>
          </p:nvPr>
        </p:nvSpPr>
        <p:spPr/>
        <p:txBody>
          <a:bodyPr/>
          <a:lstStyle>
            <a:lvl1pPr>
              <a:defRPr/>
            </a:lvl1pPr>
          </a:lstStyle>
          <a:p>
            <a:fld id="{7C5FB477-DBBB-4691-9237-B18C08F5ABC9}" type="slidenum">
              <a:rPr lang="en-US" altLang="x-none"/>
              <a:pPr/>
              <a:t>‹#›</a:t>
            </a:fld>
            <a:endParaRPr lang="en-US" altLang="x-none"/>
          </a:p>
        </p:txBody>
      </p:sp>
    </p:spTree>
    <p:extLst>
      <p:ext uri="{BB962C8B-B14F-4D97-AF65-F5344CB8AC3E}">
        <p14:creationId xmlns="" xmlns:p14="http://schemas.microsoft.com/office/powerpoint/2010/main" val="312207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1EFB6AC4-6E0C-3883-46DA-1EB85B6C74BA}"/>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B65285F8-A7F1-D66C-BA7C-387F4908F76C}"/>
              </a:ext>
            </a:extLst>
          </p:cNvPr>
          <p:cNvSpPr>
            <a:spLocks noGrp="1"/>
          </p:cNvSpPr>
          <p:nvPr>
            <p:ph type="dt" sz="half" idx="10"/>
          </p:nvPr>
        </p:nvSpPr>
        <p:spPr/>
        <p:txBody>
          <a:bodyPr/>
          <a:lstStyle>
            <a:lvl1pPr>
              <a:defRPr/>
            </a:lvl1pPr>
          </a:lstStyle>
          <a:p>
            <a:pPr>
              <a:defRPr/>
            </a:pPr>
            <a:fld id="{3546575B-4F20-461E-9654-8B065451D196}"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D88625B3-6D91-9B4F-266A-AB95F18299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177882D-2F92-1E4A-6B60-47D8C7D218D0}"/>
              </a:ext>
            </a:extLst>
          </p:cNvPr>
          <p:cNvSpPr>
            <a:spLocks noGrp="1"/>
          </p:cNvSpPr>
          <p:nvPr>
            <p:ph type="sldNum" sz="quarter" idx="12"/>
          </p:nvPr>
        </p:nvSpPr>
        <p:spPr/>
        <p:txBody>
          <a:bodyPr/>
          <a:lstStyle>
            <a:lvl1pPr>
              <a:defRPr/>
            </a:lvl1pPr>
          </a:lstStyle>
          <a:p>
            <a:fld id="{DC2EC9E0-365D-43B9-A3E0-F72CF5477FC5}" type="slidenum">
              <a:rPr lang="en-US" altLang="x-none"/>
              <a:pPr/>
              <a:t>‹#›</a:t>
            </a:fld>
            <a:endParaRPr lang="en-US" altLang="x-none"/>
          </a:p>
        </p:txBody>
      </p:sp>
    </p:spTree>
    <p:extLst>
      <p:ext uri="{BB962C8B-B14F-4D97-AF65-F5344CB8AC3E}">
        <p14:creationId xmlns="" xmlns:p14="http://schemas.microsoft.com/office/powerpoint/2010/main" val="343136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B737EE-46A0-55CB-6ECA-96F3DE0922FC}"/>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5" name="TextBox 4">
            <a:extLst>
              <a:ext uri="{FF2B5EF4-FFF2-40B4-BE49-F238E27FC236}">
                <a16:creationId xmlns="" xmlns:a16="http://schemas.microsoft.com/office/drawing/2014/main" id="{3E14F3E5-C438-54DA-D204-975DDEFA2FEA}"/>
              </a:ext>
            </a:extLst>
          </p:cNvPr>
          <p:cNvSpPr txBox="1">
            <a:spLocks noChangeArrowheads="1"/>
          </p:cNvSpPr>
          <p:nvPr/>
        </p:nvSpPr>
        <p:spPr bwMode="auto">
          <a:xfrm>
            <a:off x="10599738" y="2827338"/>
            <a:ext cx="6096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6" name="Straight Connector 5">
            <a:extLst>
              <a:ext uri="{FF2B5EF4-FFF2-40B4-BE49-F238E27FC236}">
                <a16:creationId xmlns="" xmlns:a16="http://schemas.microsoft.com/office/drawing/2014/main" id="{EE2EF968-F687-C9D4-F568-08674BEC47C9}"/>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 xmlns:a16="http://schemas.microsoft.com/office/drawing/2014/main" id="{B5E8D238-B9DA-60DB-FA5F-B0615DE678C5}"/>
              </a:ext>
            </a:extLst>
          </p:cNvPr>
          <p:cNvSpPr>
            <a:spLocks noGrp="1"/>
          </p:cNvSpPr>
          <p:nvPr>
            <p:ph type="dt" sz="half" idx="14"/>
          </p:nvPr>
        </p:nvSpPr>
        <p:spPr/>
        <p:txBody>
          <a:bodyPr/>
          <a:lstStyle>
            <a:lvl1pPr>
              <a:defRPr/>
            </a:lvl1pPr>
          </a:lstStyle>
          <a:p>
            <a:pPr>
              <a:defRPr/>
            </a:pPr>
            <a:fld id="{92C33768-950D-413E-8420-2544C8DE68A1}" type="datetime1">
              <a:rPr lang="en-US" smtClean="0"/>
              <a:pPr>
                <a:defRPr/>
              </a:pPr>
              <a:t>11/24/2023</a:t>
            </a:fld>
            <a:endParaRPr lang="en-US" dirty="0"/>
          </a:p>
        </p:txBody>
      </p:sp>
      <p:sp>
        <p:nvSpPr>
          <p:cNvPr id="8" name="Footer Placeholder 4">
            <a:extLst>
              <a:ext uri="{FF2B5EF4-FFF2-40B4-BE49-F238E27FC236}">
                <a16:creationId xmlns="" xmlns:a16="http://schemas.microsoft.com/office/drawing/2014/main" id="{84394BA9-3578-2AB3-C0CA-A566119A1096}"/>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DE1705EE-E213-48EC-BDB3-3A8F57F4EC96}"/>
              </a:ext>
            </a:extLst>
          </p:cNvPr>
          <p:cNvSpPr>
            <a:spLocks noGrp="1"/>
          </p:cNvSpPr>
          <p:nvPr>
            <p:ph type="sldNum" sz="quarter" idx="16"/>
          </p:nvPr>
        </p:nvSpPr>
        <p:spPr/>
        <p:txBody>
          <a:bodyPr/>
          <a:lstStyle>
            <a:lvl1pPr>
              <a:defRPr/>
            </a:lvl1pPr>
          </a:lstStyle>
          <a:p>
            <a:fld id="{BF249240-730B-40DE-AA78-39A3B7DA5826}" type="slidenum">
              <a:rPr lang="en-US" altLang="x-none"/>
              <a:pPr/>
              <a:t>‹#›</a:t>
            </a:fld>
            <a:endParaRPr lang="en-US" altLang="x-none"/>
          </a:p>
        </p:txBody>
      </p:sp>
    </p:spTree>
    <p:extLst>
      <p:ext uri="{BB962C8B-B14F-4D97-AF65-F5344CB8AC3E}">
        <p14:creationId xmlns="" xmlns:p14="http://schemas.microsoft.com/office/powerpoint/2010/main" val="318714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99CE206-9F67-D1EA-EA3F-FC3B092DC335}"/>
              </a:ext>
            </a:extLst>
          </p:cNvPr>
          <p:cNvSpPr>
            <a:spLocks noGrp="1"/>
          </p:cNvSpPr>
          <p:nvPr>
            <p:ph type="dt" sz="half" idx="10"/>
          </p:nvPr>
        </p:nvSpPr>
        <p:spPr/>
        <p:txBody>
          <a:bodyPr/>
          <a:lstStyle>
            <a:lvl1pPr>
              <a:defRPr/>
            </a:lvl1pPr>
          </a:lstStyle>
          <a:p>
            <a:pPr>
              <a:defRPr/>
            </a:pPr>
            <a:fld id="{A27DC218-0DC0-4EE4-9B31-F55B63A73294}" type="datetime1">
              <a:rPr lang="en-US" smtClean="0"/>
              <a:pPr>
                <a:defRPr/>
              </a:pPr>
              <a:t>11/24/2023</a:t>
            </a:fld>
            <a:endParaRPr lang="en-US" dirty="0"/>
          </a:p>
        </p:txBody>
      </p:sp>
      <p:sp>
        <p:nvSpPr>
          <p:cNvPr id="5" name="Footer Placeholder 4">
            <a:extLst>
              <a:ext uri="{FF2B5EF4-FFF2-40B4-BE49-F238E27FC236}">
                <a16:creationId xmlns="" xmlns:a16="http://schemas.microsoft.com/office/drawing/2014/main" id="{27FE84D6-CFBB-97C0-0419-7E2095DE0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AC5DAD5-AACA-01AC-C9B7-C5EA730145F5}"/>
              </a:ext>
            </a:extLst>
          </p:cNvPr>
          <p:cNvSpPr>
            <a:spLocks noGrp="1"/>
          </p:cNvSpPr>
          <p:nvPr>
            <p:ph type="sldNum" sz="quarter" idx="12"/>
          </p:nvPr>
        </p:nvSpPr>
        <p:spPr/>
        <p:txBody>
          <a:bodyPr/>
          <a:lstStyle>
            <a:lvl1pPr>
              <a:defRPr/>
            </a:lvl1pPr>
          </a:lstStyle>
          <a:p>
            <a:fld id="{CF4222B8-FE5B-4B83-BD6A-322CDD69D7CD}" type="slidenum">
              <a:rPr lang="en-US" altLang="x-none"/>
              <a:pPr/>
              <a:t>‹#›</a:t>
            </a:fld>
            <a:endParaRPr lang="en-US" altLang="x-none"/>
          </a:p>
        </p:txBody>
      </p:sp>
    </p:spTree>
    <p:extLst>
      <p:ext uri="{BB962C8B-B14F-4D97-AF65-F5344CB8AC3E}">
        <p14:creationId xmlns="" xmlns:p14="http://schemas.microsoft.com/office/powerpoint/2010/main" val="39435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7D0C14-8A3F-4D72-09A9-32E9F1147761}"/>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5" name="TextBox 4">
            <a:extLst>
              <a:ext uri="{FF2B5EF4-FFF2-40B4-BE49-F238E27FC236}">
                <a16:creationId xmlns="" xmlns:a16="http://schemas.microsoft.com/office/drawing/2014/main" id="{195A157E-1D0F-050D-9256-E41461178D3E}"/>
              </a:ext>
            </a:extLst>
          </p:cNvPr>
          <p:cNvSpPr txBox="1">
            <a:spLocks noChangeArrowheads="1"/>
          </p:cNvSpPr>
          <p:nvPr/>
        </p:nvSpPr>
        <p:spPr bwMode="auto">
          <a:xfrm>
            <a:off x="10599738" y="2598738"/>
            <a:ext cx="6096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6" name="Straight Connector 5">
            <a:extLst>
              <a:ext uri="{FF2B5EF4-FFF2-40B4-BE49-F238E27FC236}">
                <a16:creationId xmlns="" xmlns:a16="http://schemas.microsoft.com/office/drawing/2014/main" id="{98DD7C8A-8F30-BED0-0DA1-9352A7676E7E}"/>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 xmlns:a16="http://schemas.microsoft.com/office/drawing/2014/main" id="{5E28020F-6C48-6A4F-CC92-7C40BC20F974}"/>
              </a:ext>
            </a:extLst>
          </p:cNvPr>
          <p:cNvSpPr>
            <a:spLocks noGrp="1"/>
          </p:cNvSpPr>
          <p:nvPr>
            <p:ph type="dt" sz="half" idx="14"/>
          </p:nvPr>
        </p:nvSpPr>
        <p:spPr/>
        <p:txBody>
          <a:bodyPr/>
          <a:lstStyle>
            <a:lvl1pPr>
              <a:defRPr/>
            </a:lvl1pPr>
          </a:lstStyle>
          <a:p>
            <a:pPr>
              <a:defRPr/>
            </a:pPr>
            <a:fld id="{9272D985-2B5E-4E5C-90F6-3D466457698D}" type="datetime1">
              <a:rPr lang="en-US" smtClean="0"/>
              <a:pPr>
                <a:defRPr/>
              </a:pPr>
              <a:t>11/24/2023</a:t>
            </a:fld>
            <a:endParaRPr lang="en-US" dirty="0"/>
          </a:p>
        </p:txBody>
      </p:sp>
      <p:sp>
        <p:nvSpPr>
          <p:cNvPr id="8" name="Footer Placeholder 4">
            <a:extLst>
              <a:ext uri="{FF2B5EF4-FFF2-40B4-BE49-F238E27FC236}">
                <a16:creationId xmlns="" xmlns:a16="http://schemas.microsoft.com/office/drawing/2014/main" id="{48E63357-1D0E-8BC3-208F-F11AC266BD98}"/>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46FBCD9C-E522-A877-55E5-45A9A4AB549A}"/>
              </a:ext>
            </a:extLst>
          </p:cNvPr>
          <p:cNvSpPr>
            <a:spLocks noGrp="1"/>
          </p:cNvSpPr>
          <p:nvPr>
            <p:ph type="sldNum" sz="quarter" idx="16"/>
          </p:nvPr>
        </p:nvSpPr>
        <p:spPr/>
        <p:txBody>
          <a:bodyPr/>
          <a:lstStyle>
            <a:lvl1pPr>
              <a:defRPr/>
            </a:lvl1pPr>
          </a:lstStyle>
          <a:p>
            <a:fld id="{9169696A-B777-4A8B-B484-1029EE09D203}" type="slidenum">
              <a:rPr lang="en-US" altLang="x-none"/>
              <a:pPr/>
              <a:t>‹#›</a:t>
            </a:fld>
            <a:endParaRPr lang="en-US" altLang="x-none"/>
          </a:p>
        </p:txBody>
      </p:sp>
    </p:spTree>
    <p:extLst>
      <p:ext uri="{BB962C8B-B14F-4D97-AF65-F5344CB8AC3E}">
        <p14:creationId xmlns="" xmlns:p14="http://schemas.microsoft.com/office/powerpoint/2010/main" val="400287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07F6643-F1F4-277E-0C96-984ACCA1747F}"/>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A489B2B0-89AD-74EA-BEEF-EE5D07FE4C24}"/>
              </a:ext>
            </a:extLst>
          </p:cNvPr>
          <p:cNvSpPr>
            <a:spLocks noGrp="1"/>
          </p:cNvSpPr>
          <p:nvPr>
            <p:ph type="dt" sz="half" idx="14"/>
          </p:nvPr>
        </p:nvSpPr>
        <p:spPr/>
        <p:txBody>
          <a:bodyPr/>
          <a:lstStyle>
            <a:lvl1pPr>
              <a:defRPr/>
            </a:lvl1pPr>
          </a:lstStyle>
          <a:p>
            <a:pPr>
              <a:defRPr/>
            </a:pPr>
            <a:fld id="{AC100284-6724-4A5E-9AD1-E739716688D8}"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7979845A-4B9F-07DA-E326-D971C9036A5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783F5949-1ABE-04B3-B7D8-DA14336DC886}"/>
              </a:ext>
            </a:extLst>
          </p:cNvPr>
          <p:cNvSpPr>
            <a:spLocks noGrp="1"/>
          </p:cNvSpPr>
          <p:nvPr>
            <p:ph type="sldNum" sz="quarter" idx="16"/>
          </p:nvPr>
        </p:nvSpPr>
        <p:spPr/>
        <p:txBody>
          <a:bodyPr/>
          <a:lstStyle>
            <a:lvl1pPr>
              <a:defRPr/>
            </a:lvl1pPr>
          </a:lstStyle>
          <a:p>
            <a:fld id="{EBED54BF-890F-4D77-9DCE-5C3D08B24725}" type="slidenum">
              <a:rPr lang="en-US" altLang="x-none"/>
              <a:pPr/>
              <a:t>‹#›</a:t>
            </a:fld>
            <a:endParaRPr lang="en-US" altLang="x-none"/>
          </a:p>
        </p:txBody>
      </p:sp>
    </p:spTree>
    <p:extLst>
      <p:ext uri="{BB962C8B-B14F-4D97-AF65-F5344CB8AC3E}">
        <p14:creationId xmlns="" xmlns:p14="http://schemas.microsoft.com/office/powerpoint/2010/main" val="1950204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0CAFB094-955D-1D21-75E4-E7AAEBB294BB}"/>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46A7CA9A-ED1E-79A9-40DA-A93BEE07D1DC}"/>
              </a:ext>
            </a:extLst>
          </p:cNvPr>
          <p:cNvSpPr>
            <a:spLocks noGrp="1"/>
          </p:cNvSpPr>
          <p:nvPr>
            <p:ph type="dt" sz="half" idx="10"/>
          </p:nvPr>
        </p:nvSpPr>
        <p:spPr/>
        <p:txBody>
          <a:bodyPr/>
          <a:lstStyle>
            <a:lvl1pPr>
              <a:defRPr/>
            </a:lvl1pPr>
          </a:lstStyle>
          <a:p>
            <a:pPr>
              <a:defRPr/>
            </a:pPr>
            <a:fld id="{6EA42577-3F8D-4466-943C-076562FAF8E2}"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C20A0789-20D9-93AB-17FE-B4354B9A77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5C05260-7163-044C-CAA9-FD7E301E3875}"/>
              </a:ext>
            </a:extLst>
          </p:cNvPr>
          <p:cNvSpPr>
            <a:spLocks noGrp="1"/>
          </p:cNvSpPr>
          <p:nvPr>
            <p:ph type="sldNum" sz="quarter" idx="12"/>
          </p:nvPr>
        </p:nvSpPr>
        <p:spPr/>
        <p:txBody>
          <a:bodyPr/>
          <a:lstStyle>
            <a:lvl1pPr>
              <a:defRPr/>
            </a:lvl1pPr>
          </a:lstStyle>
          <a:p>
            <a:fld id="{609E63B5-467D-4C1E-9E33-6466E0A55521}" type="slidenum">
              <a:rPr lang="en-US" altLang="x-none"/>
              <a:pPr/>
              <a:t>‹#›</a:t>
            </a:fld>
            <a:endParaRPr lang="en-US" altLang="x-none"/>
          </a:p>
        </p:txBody>
      </p:sp>
    </p:spTree>
    <p:extLst>
      <p:ext uri="{BB962C8B-B14F-4D97-AF65-F5344CB8AC3E}">
        <p14:creationId xmlns="" xmlns:p14="http://schemas.microsoft.com/office/powerpoint/2010/main" val="2159806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86001A2A-84E6-CB50-DEB7-5E6B945481D7}"/>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FB9D20BE-0C37-445F-791B-FB9D28404E27}"/>
              </a:ext>
            </a:extLst>
          </p:cNvPr>
          <p:cNvSpPr>
            <a:spLocks noGrp="1"/>
          </p:cNvSpPr>
          <p:nvPr>
            <p:ph type="dt" sz="half" idx="10"/>
          </p:nvPr>
        </p:nvSpPr>
        <p:spPr/>
        <p:txBody>
          <a:bodyPr/>
          <a:lstStyle>
            <a:lvl1pPr>
              <a:defRPr/>
            </a:lvl1pPr>
          </a:lstStyle>
          <a:p>
            <a:pPr>
              <a:defRPr/>
            </a:pPr>
            <a:fld id="{DBFB7AC1-09BC-48F2-88A0-958C2BA9B999}"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FFE405DF-F71D-5756-B3D6-2C5B355D2F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F8145C12-35FC-348D-9096-579A96F64034}"/>
              </a:ext>
            </a:extLst>
          </p:cNvPr>
          <p:cNvSpPr>
            <a:spLocks noGrp="1"/>
          </p:cNvSpPr>
          <p:nvPr>
            <p:ph type="sldNum" sz="quarter" idx="12"/>
          </p:nvPr>
        </p:nvSpPr>
        <p:spPr/>
        <p:txBody>
          <a:bodyPr/>
          <a:lstStyle>
            <a:lvl1pPr>
              <a:defRPr/>
            </a:lvl1pPr>
          </a:lstStyle>
          <a:p>
            <a:fld id="{CF04ABC5-98C1-4961-B826-EDD85236076F}" type="slidenum">
              <a:rPr lang="en-US" altLang="x-none"/>
              <a:pPr/>
              <a:t>‹#›</a:t>
            </a:fld>
            <a:endParaRPr lang="en-US" altLang="x-none"/>
          </a:p>
        </p:txBody>
      </p:sp>
    </p:spTree>
    <p:extLst>
      <p:ext uri="{BB962C8B-B14F-4D97-AF65-F5344CB8AC3E}">
        <p14:creationId xmlns="" xmlns:p14="http://schemas.microsoft.com/office/powerpoint/2010/main" val="269122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BBC0DD9-FEF9-33A7-0E8B-947C1B046860}"/>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F7B2934B-E7E5-A0EC-4CC2-B419F55DEFB3}"/>
              </a:ext>
            </a:extLst>
          </p:cNvPr>
          <p:cNvSpPr>
            <a:spLocks noGrp="1"/>
          </p:cNvSpPr>
          <p:nvPr>
            <p:ph type="dt" sz="half" idx="10"/>
          </p:nvPr>
        </p:nvSpPr>
        <p:spPr/>
        <p:txBody>
          <a:bodyPr/>
          <a:lstStyle>
            <a:lvl1pPr>
              <a:defRPr/>
            </a:lvl1pPr>
          </a:lstStyle>
          <a:p>
            <a:pPr>
              <a:defRPr/>
            </a:pPr>
            <a:fld id="{5E3F9234-843F-4D7B-B2F2-E3326795D601}"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765F8A99-07C6-72AC-6508-F3708C0D01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28EF0263-052B-3AD3-AADD-B2F88C13F15B}"/>
              </a:ext>
            </a:extLst>
          </p:cNvPr>
          <p:cNvSpPr>
            <a:spLocks noGrp="1"/>
          </p:cNvSpPr>
          <p:nvPr>
            <p:ph type="sldNum" sz="quarter" idx="12"/>
          </p:nvPr>
        </p:nvSpPr>
        <p:spPr/>
        <p:txBody>
          <a:bodyPr/>
          <a:lstStyle>
            <a:lvl1pPr>
              <a:defRPr/>
            </a:lvl1pPr>
          </a:lstStyle>
          <a:p>
            <a:fld id="{FF35D456-D850-473B-B424-8CA9705E5FDE}" type="slidenum">
              <a:rPr lang="en-US" altLang="x-none"/>
              <a:pPr/>
              <a:t>‹#›</a:t>
            </a:fld>
            <a:endParaRPr lang="en-US" altLang="x-none"/>
          </a:p>
        </p:txBody>
      </p:sp>
    </p:spTree>
    <p:extLst>
      <p:ext uri="{BB962C8B-B14F-4D97-AF65-F5344CB8AC3E}">
        <p14:creationId xmlns="" xmlns:p14="http://schemas.microsoft.com/office/powerpoint/2010/main" val="376405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68ED0475-37DA-88DF-915C-CB0B2F6CE8DF}"/>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 xmlns:a16="http://schemas.microsoft.com/office/drawing/2014/main" id="{A09E7C65-86C3-B679-F6FC-3421125F649C}"/>
              </a:ext>
            </a:extLst>
          </p:cNvPr>
          <p:cNvSpPr>
            <a:spLocks noGrp="1"/>
          </p:cNvSpPr>
          <p:nvPr>
            <p:ph type="dt" sz="half" idx="10"/>
          </p:nvPr>
        </p:nvSpPr>
        <p:spPr/>
        <p:txBody>
          <a:bodyPr/>
          <a:lstStyle>
            <a:lvl1pPr>
              <a:defRPr/>
            </a:lvl1pPr>
          </a:lstStyle>
          <a:p>
            <a:pPr>
              <a:defRPr/>
            </a:pPr>
            <a:fld id="{842AF5E4-DB59-4CB2-AEFC-E3F79F51567B}" type="datetime1">
              <a:rPr lang="en-US" smtClean="0"/>
              <a:pPr>
                <a:defRPr/>
              </a:pPr>
              <a:t>11/24/2023</a:t>
            </a:fld>
            <a:endParaRPr lang="en-US" dirty="0"/>
          </a:p>
        </p:txBody>
      </p:sp>
      <p:sp>
        <p:nvSpPr>
          <p:cNvPr id="6" name="Footer Placeholder 4">
            <a:extLst>
              <a:ext uri="{FF2B5EF4-FFF2-40B4-BE49-F238E27FC236}">
                <a16:creationId xmlns="" xmlns:a16="http://schemas.microsoft.com/office/drawing/2014/main" id="{1E241AF7-A757-A885-416E-8F34EDF1DE5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92F6492-56D6-1C3C-D90C-D00680069DFD}"/>
              </a:ext>
            </a:extLst>
          </p:cNvPr>
          <p:cNvSpPr>
            <a:spLocks noGrp="1"/>
          </p:cNvSpPr>
          <p:nvPr>
            <p:ph type="sldNum" sz="quarter" idx="12"/>
          </p:nvPr>
        </p:nvSpPr>
        <p:spPr/>
        <p:txBody>
          <a:bodyPr/>
          <a:lstStyle>
            <a:lvl1pPr>
              <a:defRPr/>
            </a:lvl1pPr>
          </a:lstStyle>
          <a:p>
            <a:fld id="{AB2CAC3A-1E83-4D6A-BB9A-EA945813B1CC}" type="slidenum">
              <a:rPr lang="en-US" altLang="x-none"/>
              <a:pPr/>
              <a:t>‹#›</a:t>
            </a:fld>
            <a:endParaRPr lang="en-US" altLang="x-none"/>
          </a:p>
        </p:txBody>
      </p:sp>
    </p:spTree>
    <p:extLst>
      <p:ext uri="{BB962C8B-B14F-4D97-AF65-F5344CB8AC3E}">
        <p14:creationId xmlns="" xmlns:p14="http://schemas.microsoft.com/office/powerpoint/2010/main" val="273725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D0EEDFB6-10C9-809F-7F32-4A61A1575B5F}"/>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 xmlns:a16="http://schemas.microsoft.com/office/drawing/2014/main" id="{78BE60F7-8D60-0415-886A-2EE0E30930E0}"/>
              </a:ext>
            </a:extLst>
          </p:cNvPr>
          <p:cNvSpPr>
            <a:spLocks noGrp="1"/>
          </p:cNvSpPr>
          <p:nvPr>
            <p:ph type="dt" sz="half" idx="10"/>
          </p:nvPr>
        </p:nvSpPr>
        <p:spPr/>
        <p:txBody>
          <a:bodyPr/>
          <a:lstStyle>
            <a:lvl1pPr>
              <a:defRPr/>
            </a:lvl1pPr>
          </a:lstStyle>
          <a:p>
            <a:pPr>
              <a:defRPr/>
            </a:pPr>
            <a:fld id="{71EA2108-AA19-4FDF-BD92-14D4B93748CA}" type="datetime1">
              <a:rPr lang="en-US" smtClean="0"/>
              <a:pPr>
                <a:defRPr/>
              </a:pPr>
              <a:t>11/24/2023</a:t>
            </a:fld>
            <a:endParaRPr lang="en-US" dirty="0"/>
          </a:p>
        </p:txBody>
      </p:sp>
      <p:sp>
        <p:nvSpPr>
          <p:cNvPr id="7" name="Footer Placeholder 5">
            <a:extLst>
              <a:ext uri="{FF2B5EF4-FFF2-40B4-BE49-F238E27FC236}">
                <a16:creationId xmlns="" xmlns:a16="http://schemas.microsoft.com/office/drawing/2014/main" id="{39E0A4D6-60D0-8888-5F78-1F5D9492AE8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50355924-3AA4-D6F4-0EF0-465741352D0D}"/>
              </a:ext>
            </a:extLst>
          </p:cNvPr>
          <p:cNvSpPr>
            <a:spLocks noGrp="1"/>
          </p:cNvSpPr>
          <p:nvPr>
            <p:ph type="sldNum" sz="quarter" idx="12"/>
          </p:nvPr>
        </p:nvSpPr>
        <p:spPr/>
        <p:txBody>
          <a:bodyPr/>
          <a:lstStyle>
            <a:lvl1pPr>
              <a:defRPr/>
            </a:lvl1pPr>
          </a:lstStyle>
          <a:p>
            <a:fld id="{E1AEC1E7-A0BC-48D6-A796-194D50F8AC50}" type="slidenum">
              <a:rPr lang="en-US" altLang="x-none"/>
              <a:pPr/>
              <a:t>‹#›</a:t>
            </a:fld>
            <a:endParaRPr lang="en-US" altLang="x-none"/>
          </a:p>
        </p:txBody>
      </p:sp>
    </p:spTree>
    <p:extLst>
      <p:ext uri="{BB962C8B-B14F-4D97-AF65-F5344CB8AC3E}">
        <p14:creationId xmlns="" xmlns:p14="http://schemas.microsoft.com/office/powerpoint/2010/main" val="37245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826FEFF8-6865-4CEB-97DE-DB56A2C68009}"/>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 xmlns:a16="http://schemas.microsoft.com/office/drawing/2014/main" id="{0ED9A903-ADC4-4C7C-59DD-79B8128345DA}"/>
              </a:ext>
            </a:extLst>
          </p:cNvPr>
          <p:cNvSpPr>
            <a:spLocks noGrp="1"/>
          </p:cNvSpPr>
          <p:nvPr>
            <p:ph type="dt" sz="half" idx="10"/>
          </p:nvPr>
        </p:nvSpPr>
        <p:spPr/>
        <p:txBody>
          <a:bodyPr/>
          <a:lstStyle>
            <a:lvl1pPr>
              <a:defRPr/>
            </a:lvl1pPr>
          </a:lstStyle>
          <a:p>
            <a:pPr>
              <a:defRPr/>
            </a:pPr>
            <a:fld id="{18C2AEA9-DA31-423A-9974-E7FFA156C644}" type="datetime1">
              <a:rPr lang="en-US" smtClean="0"/>
              <a:pPr>
                <a:defRPr/>
              </a:pPr>
              <a:t>11/24/2023</a:t>
            </a:fld>
            <a:endParaRPr lang="en-US" dirty="0"/>
          </a:p>
        </p:txBody>
      </p:sp>
      <p:sp>
        <p:nvSpPr>
          <p:cNvPr id="9" name="Footer Placeholder 7">
            <a:extLst>
              <a:ext uri="{FF2B5EF4-FFF2-40B4-BE49-F238E27FC236}">
                <a16:creationId xmlns="" xmlns:a16="http://schemas.microsoft.com/office/drawing/2014/main" id="{51EFDE1D-46BD-497A-1133-307C9B9A03E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 xmlns:a16="http://schemas.microsoft.com/office/drawing/2014/main" id="{FB4F4FC0-9715-1462-3FF7-6B3D49482FBD}"/>
              </a:ext>
            </a:extLst>
          </p:cNvPr>
          <p:cNvSpPr>
            <a:spLocks noGrp="1"/>
          </p:cNvSpPr>
          <p:nvPr>
            <p:ph type="sldNum" sz="quarter" idx="12"/>
          </p:nvPr>
        </p:nvSpPr>
        <p:spPr/>
        <p:txBody>
          <a:bodyPr/>
          <a:lstStyle>
            <a:lvl1pPr>
              <a:defRPr/>
            </a:lvl1pPr>
          </a:lstStyle>
          <a:p>
            <a:fld id="{14923218-2643-4A99-935F-73DB3030C35C}" type="slidenum">
              <a:rPr lang="en-US" altLang="x-none"/>
              <a:pPr/>
              <a:t>‹#›</a:t>
            </a:fld>
            <a:endParaRPr lang="en-US" altLang="x-none"/>
          </a:p>
        </p:txBody>
      </p:sp>
    </p:spTree>
    <p:extLst>
      <p:ext uri="{BB962C8B-B14F-4D97-AF65-F5344CB8AC3E}">
        <p14:creationId xmlns="" xmlns:p14="http://schemas.microsoft.com/office/powerpoint/2010/main" val="109898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F94B262E-F10D-3966-6BE5-8CF430EF238C}"/>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 xmlns:a16="http://schemas.microsoft.com/office/drawing/2014/main" id="{94D3EFB8-C601-8441-3BC2-049CE43C0BB3}"/>
              </a:ext>
            </a:extLst>
          </p:cNvPr>
          <p:cNvSpPr>
            <a:spLocks noGrp="1"/>
          </p:cNvSpPr>
          <p:nvPr>
            <p:ph type="dt" sz="half" idx="10"/>
          </p:nvPr>
        </p:nvSpPr>
        <p:spPr/>
        <p:txBody>
          <a:bodyPr/>
          <a:lstStyle>
            <a:lvl1pPr>
              <a:defRPr/>
            </a:lvl1pPr>
          </a:lstStyle>
          <a:p>
            <a:pPr>
              <a:defRPr/>
            </a:pPr>
            <a:fld id="{E75493D4-5BE4-4A91-9CC3-E9BB79870FBA}" type="datetime1">
              <a:rPr lang="en-US" smtClean="0"/>
              <a:pPr>
                <a:defRPr/>
              </a:pPr>
              <a:t>11/24/2023</a:t>
            </a:fld>
            <a:endParaRPr lang="en-US" dirty="0"/>
          </a:p>
        </p:txBody>
      </p:sp>
      <p:sp>
        <p:nvSpPr>
          <p:cNvPr id="5" name="Footer Placeholder 3">
            <a:extLst>
              <a:ext uri="{FF2B5EF4-FFF2-40B4-BE49-F238E27FC236}">
                <a16:creationId xmlns="" xmlns:a16="http://schemas.microsoft.com/office/drawing/2014/main" id="{8E4C7EAD-CB54-9629-A0AD-ED4F4087BB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 xmlns:a16="http://schemas.microsoft.com/office/drawing/2014/main" id="{5B7829AE-F673-2E20-8101-698014693AA4}"/>
              </a:ext>
            </a:extLst>
          </p:cNvPr>
          <p:cNvSpPr>
            <a:spLocks noGrp="1"/>
          </p:cNvSpPr>
          <p:nvPr>
            <p:ph type="sldNum" sz="quarter" idx="12"/>
          </p:nvPr>
        </p:nvSpPr>
        <p:spPr/>
        <p:txBody>
          <a:bodyPr/>
          <a:lstStyle>
            <a:lvl1pPr>
              <a:defRPr/>
            </a:lvl1pPr>
          </a:lstStyle>
          <a:p>
            <a:fld id="{B36D8E85-E259-4309-8E5C-E6543370DC13}" type="slidenum">
              <a:rPr lang="en-US" altLang="x-none"/>
              <a:pPr/>
              <a:t>‹#›</a:t>
            </a:fld>
            <a:endParaRPr lang="en-US" altLang="x-none"/>
          </a:p>
        </p:txBody>
      </p:sp>
    </p:spTree>
    <p:extLst>
      <p:ext uri="{BB962C8B-B14F-4D97-AF65-F5344CB8AC3E}">
        <p14:creationId xmlns="" xmlns:p14="http://schemas.microsoft.com/office/powerpoint/2010/main" val="144411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B4381DF-824C-48C2-C401-82B4CF424219}"/>
              </a:ext>
            </a:extLst>
          </p:cNvPr>
          <p:cNvSpPr>
            <a:spLocks noGrp="1"/>
          </p:cNvSpPr>
          <p:nvPr>
            <p:ph type="dt" sz="half" idx="10"/>
          </p:nvPr>
        </p:nvSpPr>
        <p:spPr/>
        <p:txBody>
          <a:bodyPr/>
          <a:lstStyle>
            <a:lvl1pPr>
              <a:defRPr/>
            </a:lvl1pPr>
          </a:lstStyle>
          <a:p>
            <a:pPr>
              <a:defRPr/>
            </a:pPr>
            <a:fld id="{8012784A-5236-4113-A8AC-A6D591933DBE}" type="datetime1">
              <a:rPr lang="en-US" smtClean="0"/>
              <a:pPr>
                <a:defRPr/>
              </a:pPr>
              <a:t>11/24/2023</a:t>
            </a:fld>
            <a:endParaRPr lang="en-US" dirty="0"/>
          </a:p>
        </p:txBody>
      </p:sp>
      <p:sp>
        <p:nvSpPr>
          <p:cNvPr id="3" name="Footer Placeholder 4">
            <a:extLst>
              <a:ext uri="{FF2B5EF4-FFF2-40B4-BE49-F238E27FC236}">
                <a16:creationId xmlns="" xmlns:a16="http://schemas.microsoft.com/office/drawing/2014/main" id="{DE1C2CFC-974A-EF7D-1A9B-1B16C7CCB4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5CA1FC89-EE55-79AB-212E-8F2E167BDE82}"/>
              </a:ext>
            </a:extLst>
          </p:cNvPr>
          <p:cNvSpPr>
            <a:spLocks noGrp="1"/>
          </p:cNvSpPr>
          <p:nvPr>
            <p:ph type="sldNum" sz="quarter" idx="12"/>
          </p:nvPr>
        </p:nvSpPr>
        <p:spPr/>
        <p:txBody>
          <a:bodyPr/>
          <a:lstStyle>
            <a:lvl1pPr>
              <a:defRPr/>
            </a:lvl1pPr>
          </a:lstStyle>
          <a:p>
            <a:fld id="{40316E9D-1272-4DF7-9C40-D2DE4D6AFDE6}" type="slidenum">
              <a:rPr lang="en-US" altLang="x-none"/>
              <a:pPr/>
              <a:t>‹#›</a:t>
            </a:fld>
            <a:endParaRPr lang="en-US" altLang="x-none"/>
          </a:p>
        </p:txBody>
      </p:sp>
    </p:spTree>
    <p:extLst>
      <p:ext uri="{BB962C8B-B14F-4D97-AF65-F5344CB8AC3E}">
        <p14:creationId xmlns="" xmlns:p14="http://schemas.microsoft.com/office/powerpoint/2010/main" val="259699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F84D0435-014A-F9FE-95D6-711CDF49D428}"/>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 xmlns:a16="http://schemas.microsoft.com/office/drawing/2014/main" id="{708B56B4-5C34-A357-940A-CF5D946FCE20}"/>
              </a:ext>
            </a:extLst>
          </p:cNvPr>
          <p:cNvSpPr>
            <a:spLocks noGrp="1"/>
          </p:cNvSpPr>
          <p:nvPr>
            <p:ph type="dt" sz="half" idx="10"/>
          </p:nvPr>
        </p:nvSpPr>
        <p:spPr/>
        <p:txBody>
          <a:bodyPr/>
          <a:lstStyle>
            <a:lvl1pPr>
              <a:defRPr/>
            </a:lvl1pPr>
          </a:lstStyle>
          <a:p>
            <a:pPr>
              <a:defRPr/>
            </a:pPr>
            <a:fld id="{26AF23C1-55C0-4FED-8AAD-D0B1106C7B09}" type="datetime1">
              <a:rPr lang="en-US" smtClean="0"/>
              <a:pPr>
                <a:defRPr/>
              </a:pPr>
              <a:t>11/24/2023</a:t>
            </a:fld>
            <a:endParaRPr lang="en-US" dirty="0"/>
          </a:p>
        </p:txBody>
      </p:sp>
      <p:sp>
        <p:nvSpPr>
          <p:cNvPr id="7" name="Footer Placeholder 5">
            <a:extLst>
              <a:ext uri="{FF2B5EF4-FFF2-40B4-BE49-F238E27FC236}">
                <a16:creationId xmlns="" xmlns:a16="http://schemas.microsoft.com/office/drawing/2014/main" id="{39C66849-E219-25EA-1196-6FDF3F18645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6A75799A-7E3B-2920-807E-8F1A1008F309}"/>
              </a:ext>
            </a:extLst>
          </p:cNvPr>
          <p:cNvSpPr>
            <a:spLocks noGrp="1"/>
          </p:cNvSpPr>
          <p:nvPr>
            <p:ph type="sldNum" sz="quarter" idx="12"/>
          </p:nvPr>
        </p:nvSpPr>
        <p:spPr/>
        <p:txBody>
          <a:bodyPr/>
          <a:lstStyle>
            <a:lvl1pPr>
              <a:defRPr/>
            </a:lvl1pPr>
          </a:lstStyle>
          <a:p>
            <a:fld id="{8EF9B36A-E8A9-4DAA-931A-ED36E6BDBB01}" type="slidenum">
              <a:rPr lang="en-US" altLang="x-none"/>
              <a:pPr/>
              <a:t>‹#›</a:t>
            </a:fld>
            <a:endParaRPr lang="en-US" altLang="x-none"/>
          </a:p>
        </p:txBody>
      </p:sp>
    </p:spTree>
    <p:extLst>
      <p:ext uri="{BB962C8B-B14F-4D97-AF65-F5344CB8AC3E}">
        <p14:creationId xmlns="" xmlns:p14="http://schemas.microsoft.com/office/powerpoint/2010/main" val="133718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 xmlns:a16="http://schemas.microsoft.com/office/drawing/2014/main" id="{5123681D-5315-F295-0CAB-7BEFF9E7790C}"/>
              </a:ext>
            </a:extLst>
          </p:cNvPr>
          <p:cNvSpPr>
            <a:spLocks noGrp="1"/>
          </p:cNvSpPr>
          <p:nvPr>
            <p:ph type="dt" sz="half" idx="10"/>
          </p:nvPr>
        </p:nvSpPr>
        <p:spPr/>
        <p:txBody>
          <a:bodyPr/>
          <a:lstStyle>
            <a:lvl1pPr>
              <a:defRPr/>
            </a:lvl1pPr>
          </a:lstStyle>
          <a:p>
            <a:pPr>
              <a:defRPr/>
            </a:pPr>
            <a:fld id="{0AC6F4BF-3D4F-4233-AFD9-90AAE0C0E712}" type="datetime1">
              <a:rPr lang="en-US" smtClean="0"/>
              <a:pPr>
                <a:defRPr/>
              </a:pPr>
              <a:t>11/24/2023</a:t>
            </a:fld>
            <a:endParaRPr lang="en-US" dirty="0"/>
          </a:p>
        </p:txBody>
      </p:sp>
      <p:sp>
        <p:nvSpPr>
          <p:cNvPr id="5" name="Footer Placeholder 4">
            <a:extLst>
              <a:ext uri="{FF2B5EF4-FFF2-40B4-BE49-F238E27FC236}">
                <a16:creationId xmlns="" xmlns:a16="http://schemas.microsoft.com/office/drawing/2014/main" id="{BA89AAF9-86AE-A934-BD14-F6200F3AF9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6F5EBE9-CDEF-61AF-46E5-958D00E18A03}"/>
              </a:ext>
            </a:extLst>
          </p:cNvPr>
          <p:cNvSpPr>
            <a:spLocks noGrp="1"/>
          </p:cNvSpPr>
          <p:nvPr>
            <p:ph type="sldNum" sz="quarter" idx="12"/>
          </p:nvPr>
        </p:nvSpPr>
        <p:spPr/>
        <p:txBody>
          <a:bodyPr/>
          <a:lstStyle>
            <a:lvl1pPr>
              <a:defRPr/>
            </a:lvl1pPr>
          </a:lstStyle>
          <a:p>
            <a:fld id="{7FAF317C-7A4D-4AFE-98D3-5755891952D4}" type="slidenum">
              <a:rPr lang="en-US" altLang="x-none"/>
              <a:pPr/>
              <a:t>‹#›</a:t>
            </a:fld>
            <a:endParaRPr lang="en-US" altLang="x-none"/>
          </a:p>
        </p:txBody>
      </p:sp>
    </p:spTree>
    <p:extLst>
      <p:ext uri="{BB962C8B-B14F-4D97-AF65-F5344CB8AC3E}">
        <p14:creationId xmlns="" xmlns:p14="http://schemas.microsoft.com/office/powerpoint/2010/main" val="310558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 xmlns:a16="http://schemas.microsoft.com/office/drawing/2014/main" id="{541068BD-AF7A-1E66-E6A8-E579AFFCA579}"/>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 xmlns:a16="http://schemas.microsoft.com/office/drawing/2014/main" id="{C134547A-2778-D52D-4895-F88C784C9C47}"/>
                </a:ext>
              </a:extLst>
            </p:cNvPr>
            <p:cNvPicPr>
              <a:picLocks noChangeAspect="1"/>
            </p:cNvPicPr>
            <p:nvPr/>
          </p:nvPicPr>
          <p:blipFill>
            <a:blip r:embed="rId20">
              <a:extLst>
                <a:ext uri="{28A0092B-C50C-407E-A947-70E740481C1C}">
                  <a14:useLocalDpi xmlns=""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E52CF895-2D05-CAD0-2BD5-C934BD98DEDA}"/>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 xmlns:a16="http://schemas.microsoft.com/office/drawing/2014/main" id="{7DDA0839-3A95-283D-F22B-457C1BB97A82}"/>
                </a:ext>
              </a:extLst>
            </p:cNvPr>
            <p:cNvPicPr>
              <a:picLocks noChangeAspect="1"/>
            </p:cNvPicPr>
            <p:nvPr/>
          </p:nvPicPr>
          <p:blipFill>
            <a:blip r:embed="rId21">
              <a:extLst>
                <a:ext uri="{28A0092B-C50C-407E-A947-70E740481C1C}">
                  <a14:useLocalDpi xmlns=""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 xmlns:a16="http://schemas.microsoft.com/office/drawing/2014/main" id="{9434B68C-A81F-AC1B-9FC0-BC28ED7CA649}"/>
                </a:ext>
              </a:extLst>
            </p:cNvPr>
            <p:cNvPicPr>
              <a:picLocks noChangeAspect="1"/>
            </p:cNvPicPr>
            <p:nvPr/>
          </p:nvPicPr>
          <p:blipFill>
            <a:blip r:embed="rId21">
              <a:extLst>
                <a:ext uri="{28A0092B-C50C-407E-A947-70E740481C1C}">
                  <a14:useLocalDpi xmlns=""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 xmlns:a16="http://schemas.microsoft.com/office/drawing/2014/main" id="{3122ADF7-9BCB-D21B-E1FB-B4EFC13FEE6F}"/>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 xmlns:a16="http://schemas.microsoft.com/office/drawing/2014/main" id="{B9E3ACCD-E3CA-EE04-658B-57C7967F2677}"/>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FDBC0231-CCDD-E471-6508-18092AC7A091}"/>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1103899A-DDA9-4F4F-AB86-F98B85DCE4B3}" type="datetime1">
              <a:rPr lang="en-US" smtClean="0"/>
              <a:pPr>
                <a:defRPr/>
              </a:pPr>
              <a:t>11/24/2023</a:t>
            </a:fld>
            <a:endParaRPr lang="en-US" dirty="0"/>
          </a:p>
        </p:txBody>
      </p:sp>
      <p:sp>
        <p:nvSpPr>
          <p:cNvPr id="5" name="Footer Placeholder 4">
            <a:extLst>
              <a:ext uri="{FF2B5EF4-FFF2-40B4-BE49-F238E27FC236}">
                <a16:creationId xmlns="" xmlns:a16="http://schemas.microsoft.com/office/drawing/2014/main" id="{C4D9BEFA-D181-DC24-7F51-C9FF0CB2C4F3}"/>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000AF35B-5FFA-16CF-99D6-2C241317DD8B}"/>
              </a:ext>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4CB8FFEE-3AA0-484F-B781-A9E9810E72AF}"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35" r:id="rId7"/>
    <p:sldLayoutId id="2147483945" r:id="rId8"/>
    <p:sldLayoutId id="2147483936" r:id="rId9"/>
    <p:sldLayoutId id="2147483937" r:id="rId10"/>
    <p:sldLayoutId id="2147483946" r:id="rId11"/>
    <p:sldLayoutId id="2147483947" r:id="rId12"/>
    <p:sldLayoutId id="2147483938" r:id="rId13"/>
    <p:sldLayoutId id="2147483948" r:id="rId14"/>
    <p:sldLayoutId id="2147483949" r:id="rId15"/>
    <p:sldLayoutId id="2147483950" r:id="rId16"/>
    <p:sldLayoutId id="2147483951" r:id="rId17"/>
  </p:sldLayoutIdLst>
  <p:hf hdr="0" ftr="0" dt="0"/>
  <p:txStyles>
    <p:titleStyle>
      <a:lvl1pPr algn="ctr" defTabSz="457200" rtl="0" eaLnBrk="1" fontAlgn="base" hangingPunct="1">
        <a:spcBef>
          <a:spcPct val="0"/>
        </a:spcBef>
        <a:spcAft>
          <a:spcPct val="0"/>
        </a:spcAft>
        <a:defRPr sz="4400" kern="1200">
          <a:ln w="3175" cmpd="sng">
            <a:noFill/>
          </a:ln>
          <a:solidFill>
            <a:srgbClr val="262626"/>
          </a:solidFill>
          <a:latin typeface="+mj-lt"/>
          <a:ea typeface="+mj-ea"/>
          <a:cs typeface="+mj-cs"/>
        </a:defRPr>
      </a:lvl1pPr>
      <a:lvl2pPr algn="ctr" defTabSz="457200" rtl="0" eaLnBrk="1" fontAlgn="base" hangingPunct="1">
        <a:spcBef>
          <a:spcPct val="0"/>
        </a:spcBef>
        <a:spcAft>
          <a:spcPct val="0"/>
        </a:spcAft>
        <a:defRPr sz="4400">
          <a:solidFill>
            <a:srgbClr val="262626"/>
          </a:solidFill>
          <a:latin typeface="Garamond" panose="02020404030301010803" pitchFamily="18" charset="0"/>
        </a:defRPr>
      </a:lvl2pPr>
      <a:lvl3pPr algn="ctr" defTabSz="457200" rtl="0" eaLnBrk="1" fontAlgn="base" hangingPunct="1">
        <a:spcBef>
          <a:spcPct val="0"/>
        </a:spcBef>
        <a:spcAft>
          <a:spcPct val="0"/>
        </a:spcAft>
        <a:defRPr sz="4400">
          <a:solidFill>
            <a:srgbClr val="262626"/>
          </a:solidFill>
          <a:latin typeface="Garamond" panose="02020404030301010803" pitchFamily="18" charset="0"/>
        </a:defRPr>
      </a:lvl3pPr>
      <a:lvl4pPr algn="ctr" defTabSz="457200" rtl="0" eaLnBrk="1" fontAlgn="base" hangingPunct="1">
        <a:spcBef>
          <a:spcPct val="0"/>
        </a:spcBef>
        <a:spcAft>
          <a:spcPct val="0"/>
        </a:spcAft>
        <a:defRPr sz="4400">
          <a:solidFill>
            <a:srgbClr val="262626"/>
          </a:solidFill>
          <a:latin typeface="Garamond" panose="02020404030301010803" pitchFamily="18" charset="0"/>
        </a:defRPr>
      </a:lvl4pPr>
      <a:lvl5pPr algn="ctr" defTabSz="457200" rtl="0" eaLnBrk="1" fontAlgn="base" hangingPunct="1">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1" fontAlgn="base" hangingPunct="1">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1" fontAlgn="base" hangingPunct="1">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1" fontAlgn="base" hangingPunct="1">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1" fontAlgn="base" hangingPunct="1">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A78CE66F-82C4-AD89-6128-76DA1404025E}"/>
              </a:ext>
            </a:extLst>
          </p:cNvPr>
          <p:cNvSpPr>
            <a:spLocks noGrp="1"/>
          </p:cNvSpPr>
          <p:nvPr>
            <p:ph type="ctrTitle"/>
          </p:nvPr>
        </p:nvSpPr>
        <p:spPr>
          <a:xfrm>
            <a:off x="2692400" y="1662113"/>
            <a:ext cx="6815138" cy="1514475"/>
          </a:xfrm>
        </p:spPr>
        <p:txBody>
          <a:bodyPr/>
          <a:lstStyle/>
          <a:p>
            <a:pPr eaLnBrk="1" hangingPunct="1"/>
            <a:r>
              <a:rPr lang="en-US" altLang="en-US" sz="1400" b="1" dirty="0">
                <a:ln>
                  <a:noFill/>
                </a:ln>
              </a:rPr>
              <a:t>A PRESENTATION BY THE GUEST SPEAKER</a:t>
            </a:r>
            <a:br>
              <a:rPr lang="en-US" altLang="en-US" sz="1400" b="1" dirty="0">
                <a:ln>
                  <a:noFill/>
                </a:ln>
              </a:rPr>
            </a:br>
            <a:r>
              <a:rPr lang="en-US" altLang="en-US" sz="1400" b="1" dirty="0">
                <a:ln>
                  <a:noFill/>
                </a:ln>
              </a:rPr>
              <a:t> DR. HAYATUDDEEN A. AWWAL,</a:t>
            </a:r>
            <a:r>
              <a:rPr lang="en-US" altLang="en-US" sz="1200" b="1" dirty="0">
                <a:ln>
                  <a:noFill/>
                </a:ln>
              </a:rPr>
              <a:t> FNIQ</a:t>
            </a:r>
            <a:br>
              <a:rPr lang="en-US" altLang="en-US" sz="1200" b="1" dirty="0">
                <a:ln>
                  <a:noFill/>
                </a:ln>
              </a:rPr>
            </a:br>
            <a:r>
              <a:rPr lang="en-US" altLang="en-US" sz="1400" b="1" dirty="0">
                <a:ln>
                  <a:noFill/>
                </a:ln>
              </a:rPr>
              <a:t>MANAGING DIRECTOR/CEO OF FHA MORTGAGE BANK (FHAMB) LIMITED</a:t>
            </a:r>
            <a:endParaRPr lang="en-US" altLang="en-US" sz="1400" dirty="0">
              <a:ln>
                <a:noFill/>
              </a:ln>
            </a:endParaRPr>
          </a:p>
        </p:txBody>
      </p:sp>
      <p:sp>
        <p:nvSpPr>
          <p:cNvPr id="15363" name="Subtitle 2">
            <a:extLst>
              <a:ext uri="{FF2B5EF4-FFF2-40B4-BE49-F238E27FC236}">
                <a16:creationId xmlns="" xmlns:a16="http://schemas.microsoft.com/office/drawing/2014/main" id="{CE4CDD33-9844-CCE5-169C-6B223539095A}"/>
              </a:ext>
            </a:extLst>
          </p:cNvPr>
          <p:cNvSpPr>
            <a:spLocks noGrp="1"/>
          </p:cNvSpPr>
          <p:nvPr>
            <p:ph type="subTitle" idx="1"/>
          </p:nvPr>
        </p:nvSpPr>
        <p:spPr>
          <a:xfrm>
            <a:off x="2692400" y="3657600"/>
            <a:ext cx="6815138" cy="1320800"/>
          </a:xfrm>
        </p:spPr>
        <p:txBody>
          <a:bodyPr/>
          <a:lstStyle/>
          <a:p>
            <a:pPr eaLnBrk="1" hangingPunct="1"/>
            <a:r>
              <a:rPr lang="en-US" altLang="en-US" sz="1400" b="1" dirty="0"/>
              <a:t>AT </a:t>
            </a:r>
          </a:p>
          <a:p>
            <a:pPr eaLnBrk="1" hangingPunct="1"/>
            <a:r>
              <a:rPr lang="en-US" altLang="en-US" sz="1400" b="1" dirty="0"/>
              <a:t>THE 6</a:t>
            </a:r>
            <a:r>
              <a:rPr lang="en-US" altLang="en-US" sz="1400" b="1" baseline="30000" dirty="0"/>
              <a:t>TH</a:t>
            </a:r>
            <a:r>
              <a:rPr lang="en-US" altLang="en-US" sz="1400" b="1" dirty="0"/>
              <a:t> ANNUAL NIGERIA AFFORDABLE HOUSING FINANCE &amp; INNOVATION SUMMIT &amp; EXPO ON  28</a:t>
            </a:r>
            <a:r>
              <a:rPr lang="en-US" altLang="en-US" sz="1400" b="1" baseline="30000" dirty="0"/>
              <a:t>TH</a:t>
            </a:r>
            <a:r>
              <a:rPr lang="en-US" altLang="en-US" sz="1400" b="1" dirty="0"/>
              <a:t> &amp; 29</a:t>
            </a:r>
            <a:r>
              <a:rPr lang="en-US" altLang="en-US" sz="1400" b="1" baseline="30000" dirty="0"/>
              <a:t>TH</a:t>
            </a:r>
            <a:r>
              <a:rPr lang="en-US" altLang="en-US" sz="1400" b="1" dirty="0"/>
              <a:t> NOVEMBER, 2023 AT SHEHU MUSA YARÁDUA CENTRE, ABUJA.</a:t>
            </a:r>
            <a:endParaRPr lang="en-US" altLang="en-US" sz="1200" dirty="0"/>
          </a:p>
        </p:txBody>
      </p:sp>
      <p:pic>
        <p:nvPicPr>
          <p:cNvPr id="15364" name="Picture 5">
            <a:extLst>
              <a:ext uri="{FF2B5EF4-FFF2-40B4-BE49-F238E27FC236}">
                <a16:creationId xmlns="" xmlns:a16="http://schemas.microsoft.com/office/drawing/2014/main" id="{677F4547-0642-5B2A-EDD3-DE4D6C2D805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73725" y="1423988"/>
            <a:ext cx="852488" cy="893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E474A5F2-2310-4539-AEBD-089F12AD4C29}" type="slidenum">
              <a:rPr lang="en-US" altLang="x-none" smtClean="0"/>
              <a:pPr/>
              <a:t>1</a:t>
            </a:fld>
            <a:endParaRPr lang="en-US" altLang="x-none"/>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ACEE707-375F-B781-3EDD-07E6F0704977}"/>
              </a:ext>
            </a:extLst>
          </p:cNvPr>
          <p:cNvSpPr/>
          <p:nvPr/>
        </p:nvSpPr>
        <p:spPr>
          <a:xfrm>
            <a:off x="914400" y="530226"/>
            <a:ext cx="10420350" cy="1578894"/>
          </a:xfrm>
          <a:prstGeom prst="rect">
            <a:avLst/>
          </a:prstGeom>
        </p:spPr>
        <p:txBody>
          <a:bodyPr>
            <a:spAutoFit/>
          </a:bodyPr>
          <a:lstStyle/>
          <a:p>
            <a:pPr algn="just" eaLnBrk="1" fontAlgn="auto" hangingPunct="1">
              <a:lnSpc>
                <a:spcPct val="115000"/>
              </a:lnSpc>
              <a:spcBef>
                <a:spcPts val="0"/>
              </a:spcBef>
              <a:spcAft>
                <a:spcPts val="0"/>
              </a:spcAft>
              <a:defRPr/>
            </a:pPr>
            <a:r>
              <a:rPr lang="en-US" b="1" u="sng" dirty="0">
                <a:latin typeface="Century Gothic" panose="020B0502020202020204" pitchFamily="34" charset="0"/>
                <a:ea typeface="Times New Roman" panose="02020603050405020304" pitchFamily="18" charset="0"/>
                <a:cs typeface="Times New Roman" panose="02020603050405020304" pitchFamily="18" charset="0"/>
              </a:rPr>
              <a:t>Partnership with Federal Mortgage Bank (FMBN):</a:t>
            </a: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a:p>
            <a:pPr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FHAMB’s partnership with FMBN is in two folds and they are:</a:t>
            </a:r>
          </a:p>
          <a:p>
            <a:pPr marL="342900" indent="-342900" algn="just" eaLnBrk="1" fontAlgn="auto" hangingPunct="1">
              <a:lnSpc>
                <a:spcPct val="115000"/>
              </a:lnSpc>
              <a:spcBef>
                <a:spcPts val="0"/>
              </a:spcBef>
              <a:spcAft>
                <a:spcPts val="0"/>
              </a:spcAft>
              <a:buFont typeface="+mj-lt"/>
              <a:buAutoNum type="arabicPeriod"/>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Accessing the National Housing Fund Scheme </a:t>
            </a:r>
          </a:p>
          <a:p>
            <a:pPr marL="342900" indent="-342900" algn="just" eaLnBrk="1" fontAlgn="auto" hangingPunct="1">
              <a:lnSpc>
                <a:spcPct val="115000"/>
              </a:lnSpc>
              <a:spcBef>
                <a:spcPts val="0"/>
              </a:spcBef>
              <a:spcAft>
                <a:spcPts val="0"/>
              </a:spcAft>
              <a:buFont typeface="+mj-lt"/>
              <a:buAutoNum type="arabicPeriod"/>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Mortgage creation on FMBN’s Funded Estates across Nigeria.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483" name="Rectangle 7">
            <a:extLst>
              <a:ext uri="{FF2B5EF4-FFF2-40B4-BE49-F238E27FC236}">
                <a16:creationId xmlns="" xmlns:a16="http://schemas.microsoft.com/office/drawing/2014/main" id="{3657C75D-7BF2-8F7B-CA53-9A1BF5AB4DEF}"/>
              </a:ext>
            </a:extLst>
          </p:cNvPr>
          <p:cNvSpPr>
            <a:spLocks noChangeArrowheads="1"/>
          </p:cNvSpPr>
          <p:nvPr/>
        </p:nvSpPr>
        <p:spPr bwMode="auto">
          <a:xfrm>
            <a:off x="866775" y="1982788"/>
            <a:ext cx="10458450" cy="1578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28575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15000"/>
              </a:lnSpc>
              <a:buFont typeface="Wingdings" panose="05000000000000000000" pitchFamily="2" charset="2"/>
              <a:buChar char="q"/>
            </a:pPr>
            <a:r>
              <a:rPr lang="en-US" altLang="en-US" b="1" u="sng" dirty="0">
                <a:latin typeface="Century Gothic" panose="020B0502020202020204" pitchFamily="34" charset="0"/>
                <a:cs typeface="Times New Roman" panose="02020603050405020304" pitchFamily="18" charset="0"/>
              </a:rPr>
              <a:t>National Housing Funds (NHF) Loans Accessed for Nigerians:</a:t>
            </a:r>
            <a:endParaRPr lang="en-US" altLang="en-US" sz="2400" dirty="0">
              <a:latin typeface="Calibri" panose="020F0502020204030204" pitchFamily="34" charset="0"/>
              <a:cs typeface="Times New Roman" panose="02020603050405020304" pitchFamily="18" charset="0"/>
            </a:endParaRPr>
          </a:p>
          <a:p>
            <a:pPr algn="just" eaLnBrk="1" hangingPunct="1">
              <a:lnSpc>
                <a:spcPct val="115000"/>
              </a:lnSpc>
              <a:buFont typeface="Wingdings" panose="05000000000000000000" pitchFamily="2" charset="2"/>
              <a:buChar char="q"/>
            </a:pPr>
            <a:r>
              <a:rPr lang="en-US" altLang="en-US" dirty="0">
                <a:latin typeface="Century Gothic" panose="020B0502020202020204" pitchFamily="34" charset="0"/>
                <a:cs typeface="Times New Roman" panose="02020603050405020304" pitchFamily="18" charset="0"/>
              </a:rPr>
              <a:t>NHF forms part of the Bank’s major activities and since June 2015 when the present Management Team came on Board many NHF Loans have been accessed for Nigerians from FMBN.</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379BD360-DA20-345C-56FC-DB09BF414F92}"/>
              </a:ext>
            </a:extLst>
          </p:cNvPr>
          <p:cNvGraphicFramePr>
            <a:graphicFrameLocks noGrp="1"/>
          </p:cNvGraphicFramePr>
          <p:nvPr>
            <p:extLst>
              <p:ext uri="{D42A27DB-BD31-4B8C-83A1-F6EECF244321}">
                <p14:modId xmlns="" xmlns:p14="http://schemas.microsoft.com/office/powerpoint/2010/main" val="545314871"/>
              </p:ext>
            </p:extLst>
          </p:nvPr>
        </p:nvGraphicFramePr>
        <p:xfrm>
          <a:off x="4164971" y="3193870"/>
          <a:ext cx="4972003" cy="2992095"/>
        </p:xfrm>
        <a:graphic>
          <a:graphicData uri="http://schemas.openxmlformats.org/drawingml/2006/table">
            <a:tbl>
              <a:tblPr firstRow="1" firstCol="1" bandRow="1">
                <a:tableStyleId>{5C22544A-7EE6-4342-B048-85BDC9FD1C3A}</a:tableStyleId>
              </a:tblPr>
              <a:tblGrid>
                <a:gridCol w="1738332">
                  <a:extLst>
                    <a:ext uri="{9D8B030D-6E8A-4147-A177-3AD203B41FA5}">
                      <a16:colId xmlns="" xmlns:a16="http://schemas.microsoft.com/office/drawing/2014/main" val="563201922"/>
                    </a:ext>
                  </a:extLst>
                </a:gridCol>
                <a:gridCol w="3233671">
                  <a:extLst>
                    <a:ext uri="{9D8B030D-6E8A-4147-A177-3AD203B41FA5}">
                      <a16:colId xmlns="" xmlns:a16="http://schemas.microsoft.com/office/drawing/2014/main" val="3077920423"/>
                    </a:ext>
                  </a:extLst>
                </a:gridCol>
              </a:tblGrid>
              <a:tr h="250667">
                <a:tc>
                  <a:txBody>
                    <a:bodyPr/>
                    <a:lstStyle/>
                    <a:p>
                      <a:pPr marL="467995" algn="ctr">
                        <a:lnSpc>
                          <a:spcPct val="115000"/>
                        </a:lnSpc>
                        <a:spcAft>
                          <a:spcPts val="1000"/>
                        </a:spcAft>
                      </a:pPr>
                      <a:r>
                        <a:rPr lang="en-US" sz="1400" b="1" dirty="0">
                          <a:effectLst/>
                        </a:rPr>
                        <a:t>YEAR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ctr">
                        <a:lnSpc>
                          <a:spcPct val="115000"/>
                        </a:lnSpc>
                        <a:spcAft>
                          <a:spcPts val="1000"/>
                        </a:spcAft>
                      </a:pPr>
                      <a:r>
                        <a:rPr lang="en-US" sz="1400" b="1" dirty="0">
                          <a:effectLst/>
                        </a:rPr>
                        <a:t>NO. OF NENERFICIARIES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2921051"/>
                  </a:ext>
                </a:extLst>
              </a:tr>
              <a:tr h="460570">
                <a:tc>
                  <a:txBody>
                    <a:bodyPr/>
                    <a:lstStyle/>
                    <a:p>
                      <a:pPr indent="48260" algn="just">
                        <a:lnSpc>
                          <a:spcPct val="115000"/>
                        </a:lnSpc>
                        <a:spcAft>
                          <a:spcPts val="1000"/>
                        </a:spcAft>
                      </a:pPr>
                      <a:r>
                        <a:rPr lang="en-US" sz="1400" b="1" dirty="0">
                          <a:effectLst/>
                        </a:rPr>
                        <a:t>From inception up to 2015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48187456"/>
                  </a:ext>
                </a:extLst>
              </a:tr>
              <a:tr h="250667">
                <a:tc>
                  <a:txBody>
                    <a:bodyPr/>
                    <a:lstStyle/>
                    <a:p>
                      <a:pPr algn="just">
                        <a:lnSpc>
                          <a:spcPct val="115000"/>
                        </a:lnSpc>
                        <a:spcAft>
                          <a:spcPts val="1000"/>
                        </a:spcAft>
                      </a:pPr>
                      <a:r>
                        <a:rPr lang="en-US" sz="1400" b="1" dirty="0">
                          <a:effectLst/>
                        </a:rPr>
                        <a:t>2016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03393234"/>
                  </a:ext>
                </a:extLst>
              </a:tr>
              <a:tr h="230285">
                <a:tc>
                  <a:txBody>
                    <a:bodyPr/>
                    <a:lstStyle/>
                    <a:p>
                      <a:pPr algn="just">
                        <a:lnSpc>
                          <a:spcPct val="115000"/>
                        </a:lnSpc>
                        <a:spcAft>
                          <a:spcPts val="1000"/>
                        </a:spcAft>
                      </a:pPr>
                      <a:r>
                        <a:rPr lang="en-US" sz="1400" b="1" dirty="0">
                          <a:effectLst/>
                        </a:rPr>
                        <a:t>2017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71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62092066"/>
                  </a:ext>
                </a:extLst>
              </a:tr>
              <a:tr h="250667">
                <a:tc>
                  <a:txBody>
                    <a:bodyPr/>
                    <a:lstStyle/>
                    <a:p>
                      <a:pPr algn="just">
                        <a:lnSpc>
                          <a:spcPct val="115000"/>
                        </a:lnSpc>
                        <a:spcAft>
                          <a:spcPts val="1000"/>
                        </a:spcAft>
                      </a:pPr>
                      <a:r>
                        <a:rPr lang="en-US" sz="1400" b="1" dirty="0">
                          <a:effectLst/>
                        </a:rPr>
                        <a:t>2018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297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0226197"/>
                  </a:ext>
                </a:extLst>
              </a:tr>
              <a:tr h="250667">
                <a:tc>
                  <a:txBody>
                    <a:bodyPr/>
                    <a:lstStyle/>
                    <a:p>
                      <a:pPr algn="just">
                        <a:lnSpc>
                          <a:spcPct val="115000"/>
                        </a:lnSpc>
                        <a:spcAft>
                          <a:spcPts val="1000"/>
                        </a:spcAft>
                      </a:pPr>
                      <a:r>
                        <a:rPr lang="en-US" sz="1400" b="1" dirty="0">
                          <a:effectLst/>
                        </a:rPr>
                        <a:t>2019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645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60095118"/>
                  </a:ext>
                </a:extLst>
              </a:tr>
              <a:tr h="250667">
                <a:tc>
                  <a:txBody>
                    <a:bodyPr/>
                    <a:lstStyle/>
                    <a:p>
                      <a:pPr algn="just">
                        <a:lnSpc>
                          <a:spcPct val="115000"/>
                        </a:lnSpc>
                        <a:spcAft>
                          <a:spcPts val="1000"/>
                        </a:spcAft>
                      </a:pPr>
                      <a:r>
                        <a:rPr lang="en-US" sz="1400" b="1" dirty="0">
                          <a:effectLst/>
                        </a:rPr>
                        <a:t>2020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493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44060159"/>
                  </a:ext>
                </a:extLst>
              </a:tr>
              <a:tr h="250667">
                <a:tc>
                  <a:txBody>
                    <a:bodyPr/>
                    <a:lstStyle/>
                    <a:p>
                      <a:pPr algn="just">
                        <a:lnSpc>
                          <a:spcPct val="115000"/>
                        </a:lnSpc>
                        <a:spcAft>
                          <a:spcPts val="1000"/>
                        </a:spcAft>
                      </a:pPr>
                      <a:r>
                        <a:rPr lang="en-US" sz="1400" b="1" dirty="0">
                          <a:effectLst/>
                        </a:rPr>
                        <a:t>2021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rPr>
                        <a:t>693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98310885"/>
                  </a:ext>
                </a:extLst>
              </a:tr>
              <a:tr h="250667">
                <a:tc>
                  <a:txBody>
                    <a:bodyPr/>
                    <a:lstStyle/>
                    <a:p>
                      <a:pPr algn="just">
                        <a:lnSpc>
                          <a:spcPct val="115000"/>
                        </a:lnSpc>
                        <a:spcAft>
                          <a:spcPts val="1000"/>
                        </a:spcAft>
                      </a:pPr>
                      <a:r>
                        <a:rPr lang="en-US" sz="1400" b="1" dirty="0">
                          <a:effectLst/>
                        </a:rPr>
                        <a:t>2022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mn-lt"/>
                          <a:ea typeface="Calibri" panose="020F0502020204030204" pitchFamily="34" charset="0"/>
                          <a:cs typeface="Times New Roman" panose="02020603050405020304" pitchFamily="18" charset="0"/>
                        </a:rPr>
                        <a:t>139</a:t>
                      </a:r>
                    </a:p>
                  </a:txBody>
                  <a:tcPr marL="68580" marR="68580" marT="0" marB="0"/>
                </a:tc>
                <a:extLst>
                  <a:ext uri="{0D108BD9-81ED-4DB2-BD59-A6C34878D82A}">
                    <a16:rowId xmlns="" xmlns:a16="http://schemas.microsoft.com/office/drawing/2014/main" val="959700451"/>
                  </a:ext>
                </a:extLst>
              </a:tr>
              <a:tr h="250667">
                <a:tc>
                  <a:txBody>
                    <a:bodyPr/>
                    <a:lstStyle/>
                    <a:p>
                      <a:pPr algn="just">
                        <a:lnSpc>
                          <a:spcPct val="115000"/>
                        </a:lnSpc>
                        <a:spcAft>
                          <a:spcPts val="1000"/>
                        </a:spcAft>
                      </a:pPr>
                      <a:r>
                        <a:rPr lang="en-US" sz="1400" b="1" dirty="0">
                          <a:effectLst/>
                        </a:rPr>
                        <a:t>2023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mn-lt"/>
                          <a:ea typeface="Calibri" panose="020F0502020204030204" pitchFamily="34" charset="0"/>
                          <a:cs typeface="Times New Roman" panose="02020603050405020304" pitchFamily="18" charset="0"/>
                        </a:rPr>
                        <a:t>40</a:t>
                      </a:r>
                    </a:p>
                  </a:txBody>
                  <a:tcPr marL="68580" marR="68580" marT="0" marB="0"/>
                </a:tc>
                <a:extLst>
                  <a:ext uri="{0D108BD9-81ED-4DB2-BD59-A6C34878D82A}">
                    <a16:rowId xmlns="" xmlns:a16="http://schemas.microsoft.com/office/drawing/2014/main" val="3191392814"/>
                  </a:ext>
                </a:extLst>
              </a:tr>
              <a:tr h="250667">
                <a:tc>
                  <a:txBody>
                    <a:bodyPr/>
                    <a:lstStyle/>
                    <a:p>
                      <a:pPr marL="467995" algn="r">
                        <a:lnSpc>
                          <a:spcPct val="115000"/>
                        </a:lnSpc>
                        <a:spcAft>
                          <a:spcPts val="1000"/>
                        </a:spcAft>
                      </a:pPr>
                      <a:r>
                        <a:rPr lang="en-US" sz="1400" b="1" dirty="0">
                          <a:effectLst/>
                          <a:latin typeface="+mn-lt"/>
                        </a:rPr>
                        <a:t>TOTAL</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1" dirty="0">
                          <a:effectLst/>
                          <a:latin typeface="+mn-lt"/>
                        </a:rPr>
                        <a:t>2,443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3353995"/>
                  </a:ext>
                </a:extLst>
              </a:tr>
            </a:tbl>
          </a:graphicData>
        </a:graphic>
      </p:graphicFrame>
      <p:pic>
        <p:nvPicPr>
          <p:cNvPr id="10" name="Picture 9">
            <a:extLst>
              <a:ext uri="{FF2B5EF4-FFF2-40B4-BE49-F238E27FC236}">
                <a16:creationId xmlns="" xmlns:a16="http://schemas.microsoft.com/office/drawing/2014/main" id="{084B8B96-78D2-6FA3-EB33-1EC67DEE425B}"/>
              </a:ext>
            </a:extLst>
          </p:cNvPr>
          <p:cNvPicPr>
            <a:picLocks noChangeAspect="1" noChangeArrowheads="1"/>
          </p:cNvPicPr>
          <p:nvPr/>
        </p:nvPicPr>
        <p:blipFill>
          <a:blip r:embed="rId2"/>
          <a:srcRect/>
          <a:stretch>
            <a:fillRect/>
          </a:stretch>
        </p:blipFill>
        <p:spPr bwMode="auto">
          <a:xfrm>
            <a:off x="11193236" y="93551"/>
            <a:ext cx="915987" cy="960438"/>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6" name="Slide Number Placeholder 5"/>
          <p:cNvSpPr>
            <a:spLocks noGrp="1"/>
          </p:cNvSpPr>
          <p:nvPr>
            <p:ph type="sldNum" sz="quarter" idx="12"/>
          </p:nvPr>
        </p:nvSpPr>
        <p:spPr/>
        <p:txBody>
          <a:bodyPr/>
          <a:lstStyle/>
          <a:p>
            <a:fld id="{40316E9D-1272-4DF7-9C40-D2DE4D6AFDE6}" type="slidenum">
              <a:rPr lang="en-US" altLang="x-none" smtClean="0"/>
              <a:pPr/>
              <a:t>10</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F723E7E-FD4F-9A12-9032-A48FD7818996}"/>
              </a:ext>
            </a:extLst>
          </p:cNvPr>
          <p:cNvSpPr/>
          <p:nvPr/>
        </p:nvSpPr>
        <p:spPr>
          <a:xfrm>
            <a:off x="787400" y="1168400"/>
            <a:ext cx="10502900" cy="5012141"/>
          </a:xfrm>
          <a:prstGeom prst="rect">
            <a:avLst/>
          </a:prstGeom>
        </p:spPr>
        <p:txBody>
          <a:bodyPr>
            <a:spAutoFit/>
          </a:bodyPr>
          <a:lstStyle/>
          <a:p>
            <a:pPr algn="just" eaLnBrk="1" fontAlgn="auto" hangingPunct="1">
              <a:lnSpc>
                <a:spcPct val="115000"/>
              </a:lnSpc>
              <a:spcBef>
                <a:spcPts val="0"/>
              </a:spcBef>
              <a:spcAft>
                <a:spcPts val="0"/>
              </a:spcAft>
              <a:defRPr/>
            </a:pPr>
            <a:r>
              <a:rPr lang="en-US" sz="1200" i="1" dirty="0">
                <a:latin typeface="Times New Roman" panose="02020603050405020304" pitchFamily="18" charset="0"/>
                <a:ea typeface="Calibri" panose="020F0502020204030204" pitchFamily="34" charset="0"/>
                <a:cs typeface="Times New Roman" panose="02020603050405020304" pitchFamily="18" charset="0"/>
              </a:rPr>
              <a:t>FHA Mortgage Bank in playing its role as a Primary Mortgage Bank (PMB),  always articulates process flows for any mortgage business or marketing partnership it is involved in. A typical one we would like to discuss today is the Process Flow articulated for FMBN Funded Estates:</a:t>
            </a:r>
          </a:p>
          <a:p>
            <a:pPr algn="just" eaLnBrk="1" fontAlgn="auto" hangingPunct="1">
              <a:lnSpc>
                <a:spcPct val="115000"/>
              </a:lnSpc>
              <a:spcBef>
                <a:spcPts val="0"/>
              </a:spcBef>
              <a:spcAft>
                <a:spcPts val="0"/>
              </a:spcAft>
              <a:defRPr/>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Interested applicants (either from the formal or informal sector of the economy) must be contributors to the NHF Scheme.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Applicants must obtain and complete FMBN FUNDED ESTATES Houses Order/Application Form at a non-refundable fee of </a:t>
            </a:r>
            <a:r>
              <a:rPr lang="en-US" sz="1100" strike="dblStrike" dirty="0">
                <a:latin typeface="Times New Roman" panose="02020603050405020304" pitchFamily="18" charset="0"/>
                <a:ea typeface="Calibri" panose="020F0502020204030204" pitchFamily="34" charset="0"/>
                <a:cs typeface="Times New Roman" panose="02020603050405020304" pitchFamily="18" charset="0"/>
              </a:rPr>
              <a:t>N</a:t>
            </a:r>
            <a:r>
              <a:rPr lang="en-US" sz="1100" dirty="0">
                <a:latin typeface="Times New Roman" panose="02020603050405020304" pitchFamily="18" charset="0"/>
                <a:ea typeface="Calibri" panose="020F0502020204030204" pitchFamily="34" charset="0"/>
                <a:cs typeface="Times New Roman" panose="02020603050405020304" pitchFamily="18" charset="0"/>
              </a:rPr>
              <a:t>500.00 only.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 submits FMBN FUNDED ESTATE House Order/Application Form to FHAMB.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FHAMB (the Bank) collects Applicant’s Data for profiling.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Each Profiled and Pre-Qualified Applicant opens an Individual Current Account with the PMB.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Letter of House Offer/Allocation will be issued to each Profiled and Pre-Qualified Applicant.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Each Applicant with a Letter of House Offer/Allocation obtains and Completes NHF Loan Application Form.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 submits completed NHF Loan Application Form to the FHAMB.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 deposits Equity Contribution in his/her Account with the FHAMB where applicable.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retains Applicant’s Equity Contribution until NHF Loan is approved where applicable.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processes Applicants NHF Loan Application’s, Batches and submits them to FMBN for further processing; and follows up until approval is secured/obtained.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FMBN forwards approved Batched NHF Applications to the PMB.</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accepts approved NHF Loans from FMBN within 60 Days.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issues NHF Loan Offer Letters to Applicants.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Applicants accept NHF Loan Offered.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follows up on NHF Loan Disbursement with FMBN.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FMBN disburses what is due to FHAMB and settle the Balance through inter-account settlement.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FHAMB informs the beneficiaries’ employers of the successful completion of the loan cycle.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PMB obtains instruction(s) from individual beneficiary’s pay point or salary payment source to commence loan repayments.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Title and other Relevant Documents to the houses shall be processed by approved Legal Practitioner at the relevant State Land Registry or as directed/prescribed by FMBN.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On Full Liquidation of the NHF Loan, each Beneficiary’s Security/Collateral Documents are released to him/her.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1000"/>
              </a:spcAft>
              <a:buFont typeface="+mj-lt"/>
              <a:buAutoNum type="arabicPeriod"/>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The whole process terminates at this point.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507" name="Rectangle 2">
            <a:extLst>
              <a:ext uri="{FF2B5EF4-FFF2-40B4-BE49-F238E27FC236}">
                <a16:creationId xmlns="" xmlns:a16="http://schemas.microsoft.com/office/drawing/2014/main" id="{65990AA9-C27E-E508-01F3-477BDE280AE4}"/>
              </a:ext>
            </a:extLst>
          </p:cNvPr>
          <p:cNvSpPr>
            <a:spLocks noChangeArrowheads="1"/>
          </p:cNvSpPr>
          <p:nvPr/>
        </p:nvSpPr>
        <p:spPr bwMode="auto">
          <a:xfrm>
            <a:off x="787400" y="835025"/>
            <a:ext cx="1070610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lnSpc>
                <a:spcPct val="115000"/>
              </a:lnSpc>
              <a:spcAft>
                <a:spcPts val="1000"/>
              </a:spcAft>
            </a:pPr>
            <a:r>
              <a:rPr lang="en-US" altLang="en-US" sz="1400" b="1" u="sng">
                <a:latin typeface="Times New Roman" panose="02020603050405020304" pitchFamily="18" charset="0"/>
                <a:ea typeface="Calibri" panose="020F0502020204030204" pitchFamily="34" charset="0"/>
                <a:cs typeface="Times New Roman" panose="02020603050405020304" pitchFamily="18" charset="0"/>
              </a:rPr>
              <a:t>PROCESS FLOW:</a:t>
            </a:r>
            <a:endParaRPr lang="en-US" altLang="en-US" sz="14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EAE16FAB-836E-B37F-9405-B951FFB74565}"/>
              </a:ext>
            </a:extLst>
          </p:cNvPr>
          <p:cNvPicPr>
            <a:picLocks noChangeAspect="1" noChangeArrowheads="1"/>
          </p:cNvPicPr>
          <p:nvPr/>
        </p:nvPicPr>
        <p:blipFill>
          <a:blip r:embed="rId2"/>
          <a:srcRect/>
          <a:stretch>
            <a:fillRect/>
          </a:stretch>
        </p:blipFill>
        <p:spPr bwMode="auto">
          <a:xfrm>
            <a:off x="0" y="0"/>
            <a:ext cx="1150938"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5" name="Slide Number Placeholder 4"/>
          <p:cNvSpPr>
            <a:spLocks noGrp="1"/>
          </p:cNvSpPr>
          <p:nvPr>
            <p:ph type="sldNum" sz="quarter" idx="12"/>
          </p:nvPr>
        </p:nvSpPr>
        <p:spPr/>
        <p:txBody>
          <a:bodyPr/>
          <a:lstStyle/>
          <a:p>
            <a:fld id="{40316E9D-1272-4DF7-9C40-D2DE4D6AFDE6}" type="slidenum">
              <a:rPr lang="en-US" altLang="x-none" smtClean="0"/>
              <a:pPr/>
              <a:t>11</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8A8006B-145E-EC32-26C3-41EA5C88CC77}"/>
              </a:ext>
            </a:extLst>
          </p:cNvPr>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24579" name="Rectangle 1">
            <a:extLst>
              <a:ext uri="{FF2B5EF4-FFF2-40B4-BE49-F238E27FC236}">
                <a16:creationId xmlns="" xmlns:a16="http://schemas.microsoft.com/office/drawing/2014/main" id="{8556BF06-1B53-41AE-9583-C4550DE0F845}"/>
              </a:ext>
            </a:extLst>
          </p:cNvPr>
          <p:cNvSpPr>
            <a:spLocks noChangeArrowheads="1"/>
          </p:cNvSpPr>
          <p:nvPr/>
        </p:nvSpPr>
        <p:spPr bwMode="auto">
          <a:xfrm>
            <a:off x="742950" y="1084263"/>
            <a:ext cx="10668000" cy="2215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28575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15000"/>
              </a:lnSpc>
              <a:buFont typeface="Wingdings" panose="05000000000000000000" pitchFamily="2" charset="2"/>
              <a:buChar char="q"/>
            </a:pPr>
            <a:r>
              <a:rPr lang="en-US" altLang="en-US" b="1" u="sng" dirty="0">
                <a:latin typeface="Century Gothic" panose="020B0502020202020204" pitchFamily="34" charset="0"/>
                <a:cs typeface="Times New Roman" panose="02020603050405020304" pitchFamily="18" charset="0"/>
              </a:rPr>
              <a:t>Promoting Mortgage Creation on FMBN Funded Estates:</a:t>
            </a:r>
            <a:endParaRPr lang="en-US" altLang="en-US" sz="2400" dirty="0">
              <a:latin typeface="Calibri" panose="020F0502020204030204" pitchFamily="34" charset="0"/>
              <a:cs typeface="Times New Roman" panose="02020603050405020304" pitchFamily="18" charset="0"/>
            </a:endParaRPr>
          </a:p>
          <a:p>
            <a:pPr algn="just" eaLnBrk="1" hangingPunct="1">
              <a:lnSpc>
                <a:spcPct val="115000"/>
              </a:lnSpc>
              <a:buFont typeface="Wingdings" panose="05000000000000000000" pitchFamily="2" charset="2"/>
              <a:buChar char="q"/>
            </a:pPr>
            <a:r>
              <a:rPr lang="en-GB" altLang="en-US" dirty="0">
                <a:latin typeface="Century Gothic" panose="020B0502020202020204" pitchFamily="34" charset="0"/>
                <a:cs typeface="Times New Roman" panose="02020603050405020304" pitchFamily="18" charset="0"/>
              </a:rPr>
              <a:t>As a result of the proactive marketing, innovative, strategic and creative stands of FHAMB, the PMB was given an award of excellence by FMBN and was appointed to market and sale various FMBN Funded Estates across the Country (in </a:t>
            </a:r>
            <a:r>
              <a:rPr lang="en-GB" altLang="en-US" b="1" dirty="0">
                <a:latin typeface="Century Gothic" panose="020B0502020202020204" pitchFamily="34" charset="0"/>
                <a:cs typeface="Times New Roman" panose="02020603050405020304" pitchFamily="18" charset="0"/>
              </a:rPr>
              <a:t>Abuja, Kaduna, Kano, </a:t>
            </a:r>
            <a:r>
              <a:rPr lang="en-GB" altLang="en-US" b="1" dirty="0" err="1">
                <a:latin typeface="Century Gothic" panose="020B0502020202020204" pitchFamily="34" charset="0"/>
                <a:cs typeface="Times New Roman" panose="02020603050405020304" pitchFamily="18" charset="0"/>
              </a:rPr>
              <a:t>Sokoto</a:t>
            </a:r>
            <a:r>
              <a:rPr lang="en-GB" altLang="en-US" b="1" dirty="0">
                <a:latin typeface="Century Gothic" panose="020B0502020202020204" pitchFamily="34" charset="0"/>
                <a:cs typeface="Times New Roman" panose="02020603050405020304" pitchFamily="18" charset="0"/>
              </a:rPr>
              <a:t>, </a:t>
            </a:r>
            <a:r>
              <a:rPr lang="en-GB" altLang="en-US" b="1" dirty="0" err="1">
                <a:latin typeface="Century Gothic" panose="020B0502020202020204" pitchFamily="34" charset="0"/>
                <a:cs typeface="Times New Roman" panose="02020603050405020304" pitchFamily="18" charset="0"/>
              </a:rPr>
              <a:t>Katsina</a:t>
            </a:r>
            <a:r>
              <a:rPr lang="en-GB" altLang="en-US" b="1" dirty="0">
                <a:latin typeface="Century Gothic" panose="020B0502020202020204" pitchFamily="34" charset="0"/>
                <a:cs typeface="Times New Roman" panose="02020603050405020304" pitchFamily="18" charset="0"/>
              </a:rPr>
              <a:t>, </a:t>
            </a:r>
            <a:r>
              <a:rPr lang="en-GB" altLang="en-US" b="1" dirty="0" err="1">
                <a:latin typeface="Century Gothic" panose="020B0502020202020204" pitchFamily="34" charset="0"/>
                <a:cs typeface="Times New Roman" panose="02020603050405020304" pitchFamily="18" charset="0"/>
              </a:rPr>
              <a:t>Borno</a:t>
            </a:r>
            <a:r>
              <a:rPr lang="en-GB" altLang="en-US" b="1" dirty="0">
                <a:latin typeface="Century Gothic" panose="020B0502020202020204" pitchFamily="34" charset="0"/>
                <a:cs typeface="Times New Roman" panose="02020603050405020304" pitchFamily="18" charset="0"/>
              </a:rPr>
              <a:t>, </a:t>
            </a:r>
            <a:r>
              <a:rPr lang="en-GB" altLang="en-US" b="1" dirty="0" err="1">
                <a:latin typeface="Century Gothic" panose="020B0502020202020204" pitchFamily="34" charset="0"/>
                <a:cs typeface="Times New Roman" panose="02020603050405020304" pitchFamily="18" charset="0"/>
              </a:rPr>
              <a:t>Taraba</a:t>
            </a:r>
            <a:r>
              <a:rPr lang="en-GB" altLang="en-US" b="1" dirty="0">
                <a:latin typeface="Century Gothic" panose="020B0502020202020204" pitchFamily="34" charset="0"/>
                <a:cs typeface="Times New Roman" panose="02020603050405020304" pitchFamily="18" charset="0"/>
              </a:rPr>
              <a:t> and Lagos States</a:t>
            </a:r>
            <a:r>
              <a:rPr lang="en-GB" altLang="en-US" dirty="0">
                <a:latin typeface="Century Gothic" panose="020B0502020202020204" pitchFamily="34" charset="0"/>
                <a:cs typeface="Times New Roman" panose="02020603050405020304" pitchFamily="18" charset="0"/>
              </a:rPr>
              <a:t>) </a:t>
            </a:r>
            <a:r>
              <a:rPr lang="en-US" altLang="en-US" dirty="0">
                <a:latin typeface="Century Gothic" panose="020B0502020202020204" pitchFamily="34" charset="0"/>
                <a:cs typeface="Times New Roman" panose="02020603050405020304" pitchFamily="18" charset="0"/>
              </a:rPr>
              <a:t>as enumerated in the table below:</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330A44D3-EA87-BA04-D6FF-E537AD6B6209}"/>
              </a:ext>
            </a:extLst>
          </p:cNvPr>
          <p:cNvGraphicFramePr>
            <a:graphicFrameLocks noGrp="1"/>
          </p:cNvGraphicFramePr>
          <p:nvPr/>
        </p:nvGraphicFramePr>
        <p:xfrm>
          <a:off x="3045823" y="2985009"/>
          <a:ext cx="6543320" cy="2813050"/>
        </p:xfrm>
        <a:graphic>
          <a:graphicData uri="http://schemas.openxmlformats.org/drawingml/2006/table">
            <a:tbl>
              <a:tblPr firstRow="1" firstCol="1" bandRow="1">
                <a:tableStyleId>{5C22544A-7EE6-4342-B048-85BDC9FD1C3A}</a:tableStyleId>
              </a:tblPr>
              <a:tblGrid>
                <a:gridCol w="3122162">
                  <a:extLst>
                    <a:ext uri="{9D8B030D-6E8A-4147-A177-3AD203B41FA5}">
                      <a16:colId xmlns="" xmlns:a16="http://schemas.microsoft.com/office/drawing/2014/main" val="705788482"/>
                    </a:ext>
                  </a:extLst>
                </a:gridCol>
                <a:gridCol w="3421158">
                  <a:extLst>
                    <a:ext uri="{9D8B030D-6E8A-4147-A177-3AD203B41FA5}">
                      <a16:colId xmlns="" xmlns:a16="http://schemas.microsoft.com/office/drawing/2014/main" val="1157211577"/>
                    </a:ext>
                  </a:extLst>
                </a:gridCol>
              </a:tblGrid>
              <a:tr h="281305">
                <a:tc>
                  <a:txBody>
                    <a:bodyPr/>
                    <a:lstStyle/>
                    <a:p>
                      <a:pPr marL="467995" algn="just">
                        <a:lnSpc>
                          <a:spcPct val="115000"/>
                        </a:lnSpc>
                        <a:spcAft>
                          <a:spcPts val="1000"/>
                        </a:spcAft>
                      </a:pPr>
                      <a:r>
                        <a:rPr lang="en-US" sz="1600" dirty="0">
                          <a:effectLst/>
                          <a:latin typeface="Arial Narrow" panose="020B0606020202030204" pitchFamily="34" charset="0"/>
                        </a:rPr>
                        <a:t>STATE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just">
                        <a:lnSpc>
                          <a:spcPct val="115000"/>
                        </a:lnSpc>
                        <a:spcAft>
                          <a:spcPts val="1000"/>
                        </a:spcAft>
                      </a:pPr>
                      <a:r>
                        <a:rPr lang="en-US" sz="1600" dirty="0">
                          <a:effectLst/>
                          <a:latin typeface="Arial Narrow" panose="020B0606020202030204" pitchFamily="34" charset="0"/>
                        </a:rPr>
                        <a:t>TOTAL NO. OF UNITS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2887894"/>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508</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96403897"/>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Kaduna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200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20072999"/>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Kano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86</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10196872"/>
                  </a:ext>
                </a:extLst>
              </a:tr>
              <a:tr h="281305">
                <a:tc>
                  <a:txBody>
                    <a:bodyPr/>
                    <a:lstStyle/>
                    <a:p>
                      <a:pPr marL="467995" algn="just">
                        <a:lnSpc>
                          <a:spcPct val="115000"/>
                        </a:lnSpc>
                        <a:spcAft>
                          <a:spcPts val="1000"/>
                        </a:spcAft>
                      </a:pPr>
                      <a:r>
                        <a:rPr lang="en-US" sz="1600" dirty="0" err="1">
                          <a:effectLst/>
                          <a:latin typeface="Arial Narrow" panose="020B0606020202030204" pitchFamily="34" charset="0"/>
                        </a:rPr>
                        <a:t>Sokoto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100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92400810"/>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Katsina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202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42893826"/>
                  </a:ext>
                </a:extLst>
              </a:tr>
              <a:tr h="281305">
                <a:tc>
                  <a:txBody>
                    <a:bodyPr/>
                    <a:lstStyle/>
                    <a:p>
                      <a:pPr marL="467995" algn="just">
                        <a:lnSpc>
                          <a:spcPct val="115000"/>
                        </a:lnSpc>
                        <a:spcAft>
                          <a:spcPts val="1000"/>
                        </a:spcAft>
                      </a:pPr>
                      <a:r>
                        <a:rPr lang="en-US" sz="1600" dirty="0" err="1">
                          <a:effectLst/>
                          <a:latin typeface="Arial Narrow" panose="020B0606020202030204" pitchFamily="34" charset="0"/>
                        </a:rPr>
                        <a:t>Borno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324</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2985800"/>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Taraba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300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6268424"/>
                  </a:ext>
                </a:extLst>
              </a:tr>
              <a:tr h="281305">
                <a:tc>
                  <a:txBody>
                    <a:bodyPr/>
                    <a:lstStyle/>
                    <a:p>
                      <a:pPr marL="467995" algn="just">
                        <a:lnSpc>
                          <a:spcPct val="115000"/>
                        </a:lnSpc>
                        <a:spcAft>
                          <a:spcPts val="1000"/>
                        </a:spcAft>
                      </a:pPr>
                      <a:r>
                        <a:rPr lang="en-US" sz="1600" dirty="0">
                          <a:effectLst/>
                          <a:latin typeface="Arial Narrow" panose="020B0606020202030204" pitchFamily="34" charset="0"/>
                        </a:rPr>
                        <a:t>Lagos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dirty="0">
                          <a:effectLst/>
                          <a:latin typeface="Arial Narrow" panose="020B0606020202030204" pitchFamily="34" charset="0"/>
                        </a:rPr>
                        <a:t>112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04264536"/>
                  </a:ext>
                </a:extLst>
              </a:tr>
              <a:tr h="281305">
                <a:tc>
                  <a:txBody>
                    <a:bodyPr/>
                    <a:lstStyle/>
                    <a:p>
                      <a:pPr marL="467995" algn="r">
                        <a:lnSpc>
                          <a:spcPct val="115000"/>
                        </a:lnSpc>
                        <a:spcAft>
                          <a:spcPts val="1000"/>
                        </a:spcAft>
                      </a:pPr>
                      <a:r>
                        <a:rPr lang="en-US" sz="1600" dirty="0">
                          <a:effectLst/>
                          <a:latin typeface="Arial Narrow" panose="020B0606020202030204" pitchFamily="34" charset="0"/>
                        </a:rPr>
                        <a:t>TOTAL</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600" b="1" dirty="0">
                          <a:effectLst/>
                          <a:latin typeface="Arial Narrow" panose="020B0606020202030204" pitchFamily="34" charset="0"/>
                        </a:rPr>
                        <a:t>1,832</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0265761"/>
                  </a:ext>
                </a:extLst>
              </a:tr>
            </a:tbl>
          </a:graphicData>
        </a:graphic>
      </p:graphicFrame>
      <p:sp>
        <p:nvSpPr>
          <p:cNvPr id="5" name="Slide Number Placeholder 4"/>
          <p:cNvSpPr>
            <a:spLocks noGrp="1"/>
          </p:cNvSpPr>
          <p:nvPr>
            <p:ph type="sldNum" sz="quarter" idx="12"/>
          </p:nvPr>
        </p:nvSpPr>
        <p:spPr/>
        <p:txBody>
          <a:bodyPr/>
          <a:lstStyle/>
          <a:p>
            <a:fld id="{40316E9D-1272-4DF7-9C40-D2DE4D6AFDE6}" type="slidenum">
              <a:rPr lang="en-US" altLang="x-none" smtClean="0"/>
              <a:pPr/>
              <a:t>12</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66B2C89-8D1A-BB6A-925E-A73C2BAF18C0}"/>
              </a:ext>
            </a:extLst>
          </p:cNvPr>
          <p:cNvSpPr txBox="1"/>
          <p:nvPr/>
        </p:nvSpPr>
        <p:spPr>
          <a:xfrm>
            <a:off x="1023256" y="905078"/>
            <a:ext cx="10374087" cy="4801314"/>
          </a:xfrm>
          <a:prstGeom prst="rect">
            <a:avLst/>
          </a:prstGeom>
          <a:noFill/>
        </p:spPr>
        <p:txBody>
          <a:bodyPr wrap="square">
            <a:spAutoFit/>
          </a:bodyPr>
          <a:lstStyle/>
          <a:p>
            <a:pPr lvl="2"/>
            <a:r>
              <a:rPr lang="en-GB" b="1" dirty="0">
                <a:latin typeface="Georgia" panose="02040502050405020303" pitchFamily="18" charset="0"/>
              </a:rPr>
              <a:t>3.	Collaboration with stakeholders:</a:t>
            </a:r>
          </a:p>
          <a:p>
            <a:pPr marL="1657350" lvl="3" indent="-285750">
              <a:buFont typeface="Wingdings" panose="05000000000000000000" pitchFamily="2" charset="2"/>
              <a:buChar char="ü"/>
            </a:pPr>
            <a:r>
              <a:rPr lang="en-GB" dirty="0">
                <a:latin typeface="Georgia" panose="02040502050405020303" pitchFamily="18" charset="0"/>
              </a:rPr>
              <a:t>Partnerships between mortgage institutions and developers to offer pre-approved mortgage products.</a:t>
            </a:r>
          </a:p>
          <a:p>
            <a:pPr marL="1657350" lvl="3" indent="-285750">
              <a:buFont typeface="Wingdings" panose="05000000000000000000" pitchFamily="2" charset="2"/>
              <a:buChar char="ü"/>
            </a:pPr>
            <a:r>
              <a:rPr lang="en-GB" dirty="0">
                <a:latin typeface="Georgia" panose="02040502050405020303" pitchFamily="18" charset="0"/>
              </a:rPr>
              <a:t>Collaboration with employers to facilitate payroll deduction schemes.</a:t>
            </a:r>
          </a:p>
          <a:p>
            <a:pPr lvl="2"/>
            <a:endParaRPr lang="en-GB" dirty="0">
              <a:latin typeface="Georgia" panose="02040502050405020303" pitchFamily="18" charset="0"/>
            </a:endParaRPr>
          </a:p>
          <a:p>
            <a:pPr lvl="1"/>
            <a:r>
              <a:rPr lang="en-GB" b="1" dirty="0">
                <a:latin typeface="Georgia" panose="02040502050405020303" pitchFamily="18" charset="0"/>
              </a:rPr>
              <a:t>D.	PROMOTING AFFORDABILITY OF MORTGAGE FINANCE:</a:t>
            </a:r>
          </a:p>
          <a:p>
            <a:pPr lvl="2"/>
            <a:r>
              <a:rPr lang="en-GB" dirty="0">
                <a:latin typeface="Georgia" panose="02040502050405020303" pitchFamily="18" charset="0"/>
              </a:rPr>
              <a:t>1.	</a:t>
            </a:r>
            <a:r>
              <a:rPr lang="en-GB" b="1" dirty="0">
                <a:latin typeface="Georgia" panose="02040502050405020303" pitchFamily="18" charset="0"/>
              </a:rPr>
              <a:t>Down payment assistance and subsidies:</a:t>
            </a:r>
          </a:p>
          <a:p>
            <a:pPr marL="1657350" lvl="3" indent="-285750">
              <a:buFont typeface="Wingdings" panose="05000000000000000000" pitchFamily="2" charset="2"/>
              <a:buChar char="ü"/>
            </a:pPr>
            <a:r>
              <a:rPr lang="en-GB" dirty="0">
                <a:latin typeface="Georgia" panose="02040502050405020303" pitchFamily="18" charset="0"/>
              </a:rPr>
              <a:t>Introduction of government-backed down payment assistance programs. Some State Governments, e.g., Nasarawa State have started supporting their staff in this manner. </a:t>
            </a:r>
          </a:p>
          <a:p>
            <a:pPr marL="1657350" lvl="3" indent="-285750">
              <a:buFont typeface="Wingdings" panose="05000000000000000000" pitchFamily="2" charset="2"/>
              <a:buChar char="ü"/>
            </a:pPr>
            <a:r>
              <a:rPr lang="en-GB" dirty="0">
                <a:latin typeface="Georgia" panose="02040502050405020303" pitchFamily="18" charset="0"/>
              </a:rPr>
              <a:t>Provision of subsidies for low-income households.  The Federal Government of Nigeria through the Family Homes Funds (FHF) is building affordable houses throughout Nigeria. FHA Mortgage Bank is a major stakeholder in delivering these Houses to Nigerians at very affordable rates.</a:t>
            </a:r>
          </a:p>
          <a:p>
            <a:pPr marL="1657350" lvl="3" indent="-285750">
              <a:buFont typeface="Wingdings" panose="05000000000000000000" pitchFamily="2" charset="2"/>
              <a:buChar char="ü"/>
            </a:pPr>
            <a:r>
              <a:rPr lang="en-GB" dirty="0">
                <a:latin typeface="Georgia" panose="02040502050405020303" pitchFamily="18" charset="0"/>
              </a:rPr>
              <a:t>The current Pension Act as amended, supports the release of 25% of an Individual’s RSA Balance as Equity Mortgage to augment the payment of Equity Contributions (down payment). </a:t>
            </a:r>
          </a:p>
        </p:txBody>
      </p:sp>
      <p:sp>
        <p:nvSpPr>
          <p:cNvPr id="3" name="Slide Number Placeholder 2"/>
          <p:cNvSpPr>
            <a:spLocks noGrp="1"/>
          </p:cNvSpPr>
          <p:nvPr>
            <p:ph type="sldNum" sz="quarter" idx="12"/>
          </p:nvPr>
        </p:nvSpPr>
        <p:spPr/>
        <p:txBody>
          <a:bodyPr/>
          <a:lstStyle/>
          <a:p>
            <a:fld id="{40316E9D-1272-4DF7-9C40-D2DE4D6AFDE6}" type="slidenum">
              <a:rPr lang="en-US" altLang="x-none" smtClean="0"/>
              <a:pPr/>
              <a:t>13</a:t>
            </a:fld>
            <a:endParaRPr lang="en-US" altLang="x-none"/>
          </a:p>
        </p:txBody>
      </p:sp>
    </p:spTree>
    <p:extLst>
      <p:ext uri="{BB962C8B-B14F-4D97-AF65-F5344CB8AC3E}">
        <p14:creationId xmlns="" xmlns:p14="http://schemas.microsoft.com/office/powerpoint/2010/main" val="356108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9D7BFA1-D0E3-74F9-EBCA-6EF050881CBF}"/>
              </a:ext>
            </a:extLst>
          </p:cNvPr>
          <p:cNvSpPr txBox="1"/>
          <p:nvPr/>
        </p:nvSpPr>
        <p:spPr>
          <a:xfrm>
            <a:off x="979714" y="805543"/>
            <a:ext cx="10363200" cy="2308324"/>
          </a:xfrm>
          <a:prstGeom prst="rect">
            <a:avLst/>
          </a:prstGeom>
          <a:noFill/>
        </p:spPr>
        <p:txBody>
          <a:bodyPr wrap="square">
            <a:spAutoFit/>
          </a:bodyPr>
          <a:lstStyle/>
          <a:p>
            <a:pPr lvl="1"/>
            <a:r>
              <a:rPr lang="en-GB" b="1" dirty="0">
                <a:latin typeface="Georgia" panose="02040502050405020303" pitchFamily="18" charset="0"/>
              </a:rPr>
              <a:t>2.	</a:t>
            </a:r>
            <a:r>
              <a:rPr lang="en-GB" b="1" u="sng" dirty="0">
                <a:latin typeface="Georgia" panose="02040502050405020303" pitchFamily="18" charset="0"/>
              </a:rPr>
              <a:t>Affordable housing initiatives:</a:t>
            </a:r>
          </a:p>
          <a:p>
            <a:pPr marL="1200150" lvl="2" indent="-285750">
              <a:buFont typeface="Wingdings" panose="05000000000000000000" pitchFamily="2" charset="2"/>
              <a:buChar char="ü"/>
            </a:pPr>
            <a:r>
              <a:rPr lang="en-GB" dirty="0">
                <a:latin typeface="Georgia" panose="02040502050405020303" pitchFamily="18" charset="0"/>
              </a:rPr>
              <a:t>Encouraging the development of affordable housing projects through incentives and tax breaks.</a:t>
            </a:r>
          </a:p>
          <a:p>
            <a:pPr marL="1200150" lvl="2" indent="-285750">
              <a:buFont typeface="Wingdings" panose="05000000000000000000" pitchFamily="2" charset="2"/>
              <a:buChar char="ü"/>
            </a:pPr>
            <a:r>
              <a:rPr lang="en-GB" dirty="0">
                <a:latin typeface="Georgia" panose="02040502050405020303" pitchFamily="18" charset="0"/>
              </a:rPr>
              <a:t>Promoting the use of sustainable and cost-effective construction technologies.</a:t>
            </a:r>
          </a:p>
          <a:p>
            <a:pPr lvl="1"/>
            <a:endParaRPr lang="en-GB" dirty="0">
              <a:latin typeface="Georgia" panose="02040502050405020303" pitchFamily="18" charset="0"/>
            </a:endParaRPr>
          </a:p>
          <a:p>
            <a:pPr lvl="1"/>
            <a:r>
              <a:rPr lang="en-GB" b="1" dirty="0">
                <a:latin typeface="Georgia" panose="02040502050405020303" pitchFamily="18" charset="0"/>
              </a:rPr>
              <a:t>3.	</a:t>
            </a:r>
            <a:r>
              <a:rPr lang="en-GB" b="1" u="sng" dirty="0">
                <a:latin typeface="Georgia" panose="02040502050405020303" pitchFamily="18" charset="0"/>
              </a:rPr>
              <a:t>Interest rate reduction:</a:t>
            </a:r>
          </a:p>
          <a:p>
            <a:pPr marL="1200150" lvl="2" indent="-285750">
              <a:buFont typeface="Wingdings" panose="05000000000000000000" pitchFamily="2" charset="2"/>
              <a:buChar char="ü"/>
            </a:pPr>
            <a:r>
              <a:rPr lang="en-GB" dirty="0">
                <a:latin typeface="Georgia" panose="02040502050405020303" pitchFamily="18" charset="0"/>
              </a:rPr>
              <a:t>Collaboration with the Central Bank to lower interest rates.</a:t>
            </a:r>
          </a:p>
          <a:p>
            <a:pPr marL="1200150" lvl="2" indent="-285750">
              <a:buFont typeface="Wingdings" panose="05000000000000000000" pitchFamily="2" charset="2"/>
              <a:buChar char="ü"/>
            </a:pPr>
            <a:r>
              <a:rPr lang="en-GB" dirty="0">
                <a:latin typeface="Georgia" panose="02040502050405020303" pitchFamily="18" charset="0"/>
              </a:rPr>
              <a:t>Exploring the possibility of long-term fixed-rate mortgages.</a:t>
            </a:r>
          </a:p>
        </p:txBody>
      </p:sp>
      <p:sp>
        <p:nvSpPr>
          <p:cNvPr id="3" name="Slide Number Placeholder 2"/>
          <p:cNvSpPr>
            <a:spLocks noGrp="1"/>
          </p:cNvSpPr>
          <p:nvPr>
            <p:ph type="sldNum" sz="quarter" idx="12"/>
          </p:nvPr>
        </p:nvSpPr>
        <p:spPr/>
        <p:txBody>
          <a:bodyPr/>
          <a:lstStyle/>
          <a:p>
            <a:fld id="{40316E9D-1272-4DF7-9C40-D2DE4D6AFDE6}" type="slidenum">
              <a:rPr lang="en-US" altLang="x-none" smtClean="0"/>
              <a:pPr/>
              <a:t>14</a:t>
            </a:fld>
            <a:endParaRPr lang="en-US" altLang="x-none"/>
          </a:p>
        </p:txBody>
      </p:sp>
    </p:spTree>
    <p:extLst>
      <p:ext uri="{BB962C8B-B14F-4D97-AF65-F5344CB8AC3E}">
        <p14:creationId xmlns="" xmlns:p14="http://schemas.microsoft.com/office/powerpoint/2010/main" val="320197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7B9051AF-9BD8-1BEB-3098-F185FFA134F9}"/>
              </a:ext>
            </a:extLst>
          </p:cNvPr>
          <p:cNvSpPr>
            <a:spLocks noGrp="1"/>
          </p:cNvSpPr>
          <p:nvPr>
            <p:ph type="title"/>
          </p:nvPr>
        </p:nvSpPr>
        <p:spPr>
          <a:xfrm>
            <a:off x="1962150" y="793750"/>
            <a:ext cx="9601200" cy="1303338"/>
          </a:xfrm>
        </p:spPr>
        <p:txBody>
          <a:bodyPr/>
          <a:lstStyle/>
          <a:p>
            <a:pPr eaLnBrk="1" hangingPunct="1"/>
            <a:r>
              <a:rPr lang="en-US" altLang="en-US" sz="2000" b="1" dirty="0">
                <a:ln>
                  <a:noFill/>
                </a:ln>
                <a:latin typeface="Arial Black" panose="020B0A04020102020204" pitchFamily="34" charset="0"/>
              </a:rPr>
              <a:t>FHAMB SUCCESS STORY:</a:t>
            </a:r>
            <a:r>
              <a:rPr lang="en-US" altLang="en-US" sz="1800" b="1" u="sng" dirty="0">
                <a:ln>
                  <a:noFill/>
                </a:ln>
              </a:rPr>
              <a:t/>
            </a:r>
            <a:br>
              <a:rPr lang="en-US" altLang="en-US" sz="1800" b="1" u="sng" dirty="0">
                <a:ln>
                  <a:noFill/>
                </a:ln>
              </a:rPr>
            </a:br>
            <a:r>
              <a:rPr lang="en-GB" altLang="en-US" sz="1800" dirty="0">
                <a:ln>
                  <a:noFill/>
                </a:ln>
              </a:rPr>
              <a:t>In today’s business world, </a:t>
            </a:r>
            <a:r>
              <a:rPr lang="en-GB" altLang="en-US" sz="1800" b="1" dirty="0">
                <a:ln>
                  <a:noFill/>
                </a:ln>
              </a:rPr>
              <a:t>collaboration</a:t>
            </a:r>
            <a:r>
              <a:rPr lang="en-GB" altLang="en-US" sz="1800" dirty="0">
                <a:ln>
                  <a:noFill/>
                </a:ln>
              </a:rPr>
              <a:t> and </a:t>
            </a:r>
            <a:r>
              <a:rPr lang="en-GB" altLang="en-US" sz="1800" b="1" dirty="0">
                <a:ln>
                  <a:noFill/>
                </a:ln>
              </a:rPr>
              <a:t>leveraging</a:t>
            </a:r>
            <a:r>
              <a:rPr lang="en-GB" altLang="en-US" sz="1800" dirty="0">
                <a:ln>
                  <a:noFill/>
                </a:ln>
              </a:rPr>
              <a:t> are keys to success; and FHA Mortgage Bank Limited has deployed these two keywords in doing its business. This relationship depended business model has yielded so much results which can be seen in the tables below:</a:t>
            </a:r>
            <a:r>
              <a:rPr lang="en-US" altLang="en-US" sz="1800" dirty="0">
                <a:ln>
                  <a:noFill/>
                </a:ln>
              </a:rPr>
              <a:t/>
            </a:r>
            <a:br>
              <a:rPr lang="en-US" altLang="en-US" sz="1800" dirty="0">
                <a:ln>
                  <a:noFill/>
                </a:ln>
              </a:rPr>
            </a:br>
            <a:endParaRPr lang="en-US" altLang="en-US" sz="1800" dirty="0">
              <a:ln>
                <a:noFill/>
              </a:ln>
            </a:endParaRPr>
          </a:p>
        </p:txBody>
      </p:sp>
      <p:graphicFrame>
        <p:nvGraphicFramePr>
          <p:cNvPr id="6" name="Content Placeholder 5">
            <a:extLst>
              <a:ext uri="{FF2B5EF4-FFF2-40B4-BE49-F238E27FC236}">
                <a16:creationId xmlns="" xmlns:a16="http://schemas.microsoft.com/office/drawing/2014/main" id="{A8458571-4EA0-E42B-B461-1862A185F551}"/>
              </a:ext>
            </a:extLst>
          </p:cNvPr>
          <p:cNvGraphicFramePr>
            <a:graphicFrameLocks noGrp="1"/>
          </p:cNvGraphicFramePr>
          <p:nvPr>
            <p:ph idx="1"/>
          </p:nvPr>
        </p:nvGraphicFramePr>
        <p:xfrm>
          <a:off x="1157571" y="2356597"/>
          <a:ext cx="7123501" cy="3994078"/>
        </p:xfrm>
        <a:graphic>
          <a:graphicData uri="http://schemas.openxmlformats.org/drawingml/2006/table">
            <a:tbl>
              <a:tblPr firstRow="1" firstCol="1" bandRow="1">
                <a:tableStyleId>{5C22544A-7EE6-4342-B048-85BDC9FD1C3A}</a:tableStyleId>
              </a:tblPr>
              <a:tblGrid>
                <a:gridCol w="733760">
                  <a:extLst>
                    <a:ext uri="{9D8B030D-6E8A-4147-A177-3AD203B41FA5}">
                      <a16:colId xmlns="" xmlns:a16="http://schemas.microsoft.com/office/drawing/2014/main" val="3177547030"/>
                    </a:ext>
                  </a:extLst>
                </a:gridCol>
                <a:gridCol w="2257568">
                  <a:extLst>
                    <a:ext uri="{9D8B030D-6E8A-4147-A177-3AD203B41FA5}">
                      <a16:colId xmlns="" xmlns:a16="http://schemas.microsoft.com/office/drawing/2014/main" val="2169023953"/>
                    </a:ext>
                  </a:extLst>
                </a:gridCol>
                <a:gridCol w="2024372">
                  <a:extLst>
                    <a:ext uri="{9D8B030D-6E8A-4147-A177-3AD203B41FA5}">
                      <a16:colId xmlns="" xmlns:a16="http://schemas.microsoft.com/office/drawing/2014/main" val="3749465910"/>
                    </a:ext>
                  </a:extLst>
                </a:gridCol>
                <a:gridCol w="2107801">
                  <a:extLst>
                    <a:ext uri="{9D8B030D-6E8A-4147-A177-3AD203B41FA5}">
                      <a16:colId xmlns="" xmlns:a16="http://schemas.microsoft.com/office/drawing/2014/main" val="3152088244"/>
                    </a:ext>
                  </a:extLst>
                </a:gridCol>
              </a:tblGrid>
              <a:tr h="560312">
                <a:tc>
                  <a:txBody>
                    <a:bodyPr/>
                    <a:lstStyle/>
                    <a:p>
                      <a:pPr algn="ctr">
                        <a:lnSpc>
                          <a:spcPct val="115000"/>
                        </a:lnSpc>
                        <a:spcAft>
                          <a:spcPts val="1000"/>
                        </a:spcAft>
                      </a:pPr>
                      <a:r>
                        <a:rPr lang="en-US" sz="1600" dirty="0">
                          <a:effectLst/>
                        </a:rPr>
                        <a:t>S/NO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rPr>
                        <a:t>NAME OF ESTATE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rPr>
                        <a:t>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rPr>
                        <a:t>TOTAL NO. OF UNITS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83080177"/>
                  </a:ext>
                </a:extLst>
              </a:tr>
              <a:tr h="488878">
                <a:tc>
                  <a:txBody>
                    <a:bodyPr/>
                    <a:lstStyle/>
                    <a:p>
                      <a:pPr marL="17145" algn="ctr">
                        <a:lnSpc>
                          <a:spcPct val="115000"/>
                        </a:lnSpc>
                        <a:spcAft>
                          <a:spcPts val="100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a:effectLst/>
                          <a:latin typeface="Arial Narrow" panose="020B0606020202030204" pitchFamily="34" charset="0"/>
                        </a:rPr>
                        <a:t>50-50 Unbeatable Offer at </a:t>
                      </a:r>
                      <a:r>
                        <a:rPr lang="en-US" sz="1400" b="0" dirty="0" err="1">
                          <a:effectLst/>
                          <a:latin typeface="Arial Narrow" panose="020B0606020202030204" pitchFamily="34" charset="0"/>
                        </a:rPr>
                        <a:t>Gwarimpa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Gwarimpa</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128</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45866906"/>
                  </a:ext>
                </a:extLst>
              </a:tr>
              <a:tr h="488878">
                <a:tc>
                  <a:txBody>
                    <a:bodyPr/>
                    <a:lstStyle/>
                    <a:p>
                      <a:pPr marL="17145" algn="ctr">
                        <a:lnSpc>
                          <a:spcPct val="115000"/>
                        </a:lnSpc>
                        <a:spcAft>
                          <a:spcPts val="100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a:effectLst/>
                          <a:latin typeface="Arial Narrow" panose="020B0606020202030204" pitchFamily="34" charset="0"/>
                        </a:rPr>
                        <a:t>50-50 Unbeatable Offer at </a:t>
                      </a:r>
                      <a:r>
                        <a:rPr lang="en-US" sz="1400" b="0" dirty="0" err="1">
                          <a:effectLst/>
                          <a:latin typeface="Arial Narrow" panose="020B0606020202030204" pitchFamily="34" charset="0"/>
                        </a:rPr>
                        <a:t>Lugbe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83870" indent="-483870" algn="just">
                        <a:lnSpc>
                          <a:spcPct val="115000"/>
                        </a:lnSpc>
                        <a:spcAft>
                          <a:spcPts val="1000"/>
                        </a:spcAft>
                      </a:pPr>
                      <a:r>
                        <a:rPr lang="en-US" sz="1400" b="0" dirty="0" err="1">
                          <a:effectLst/>
                          <a:latin typeface="Arial Narrow" panose="020B0606020202030204" pitchFamily="34" charset="0"/>
                        </a:rPr>
                        <a:t>Lugbe</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18</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88166136"/>
                  </a:ext>
                </a:extLst>
              </a:tr>
              <a:tr h="244438">
                <a:tc>
                  <a:txBody>
                    <a:bodyPr/>
                    <a:lstStyle/>
                    <a:p>
                      <a:pPr marL="17145" algn="ctr">
                        <a:lnSpc>
                          <a:spcPct val="115000"/>
                        </a:lnSpc>
                        <a:spcAft>
                          <a:spcPts val="100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a:effectLst/>
                          <a:latin typeface="Arial Narrow" panose="020B0606020202030204" pitchFamily="34" charset="0"/>
                        </a:rPr>
                        <a:t>Obada-</a:t>
                      </a:r>
                      <a:r>
                        <a:rPr lang="en-US" sz="1400" b="0" dirty="0" err="1">
                          <a:effectLst/>
                          <a:latin typeface="Arial Narrow" panose="020B0606020202030204" pitchFamily="34" charset="0"/>
                        </a:rPr>
                        <a:t>Oko</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Ogun</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97</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798379"/>
                  </a:ext>
                </a:extLst>
              </a:tr>
              <a:tr h="244438">
                <a:tc>
                  <a:txBody>
                    <a:bodyPr/>
                    <a:lstStyle/>
                    <a:p>
                      <a:pPr marL="17145" algn="ctr">
                        <a:lnSpc>
                          <a:spcPct val="115000"/>
                        </a:lnSpc>
                        <a:spcAft>
                          <a:spcPts val="100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err="1">
                          <a:effectLst/>
                          <a:latin typeface="Arial Narrow" panose="020B0606020202030204" pitchFamily="34" charset="0"/>
                        </a:rPr>
                        <a:t>Gombe</a:t>
                      </a:r>
                      <a:r>
                        <a:rPr lang="en-US" sz="1400" b="0" dirty="0">
                          <a:effectLst/>
                          <a:latin typeface="Arial Narrow" panose="020B0606020202030204" pitchFamily="34" charset="0"/>
                        </a:rPr>
                        <a:t> Housing Estate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Gombe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72</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9267741"/>
                  </a:ext>
                </a:extLst>
              </a:tr>
              <a:tr h="488878">
                <a:tc>
                  <a:txBody>
                    <a:bodyPr/>
                    <a:lstStyle/>
                    <a:p>
                      <a:pPr marL="17145" algn="ctr">
                        <a:lnSpc>
                          <a:spcPct val="115000"/>
                        </a:lnSpc>
                        <a:spcAft>
                          <a:spcPts val="100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 algn="just">
                        <a:lnSpc>
                          <a:spcPct val="115000"/>
                        </a:lnSpc>
                        <a:spcAft>
                          <a:spcPts val="1000"/>
                        </a:spcAft>
                      </a:pPr>
                      <a:r>
                        <a:rPr lang="en-US" sz="1400" b="0" dirty="0" err="1">
                          <a:effectLst/>
                          <a:latin typeface="Arial Narrow" panose="020B0606020202030204" pitchFamily="34" charset="0"/>
                        </a:rPr>
                        <a:t>Gonin</a:t>
                      </a:r>
                      <a:r>
                        <a:rPr lang="en-US" sz="1400" b="0" dirty="0">
                          <a:effectLst/>
                          <a:latin typeface="Arial Narrow" panose="020B0606020202030204" pitchFamily="34" charset="0"/>
                        </a:rPr>
                        <a:t>-Gora Housing Estate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Kaduna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85</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50220574"/>
                  </a:ext>
                </a:extLst>
              </a:tr>
              <a:tr h="244438">
                <a:tc>
                  <a:txBody>
                    <a:bodyPr/>
                    <a:lstStyle/>
                    <a:p>
                      <a:pPr algn="ctr">
                        <a:lnSpc>
                          <a:spcPct val="115000"/>
                        </a:lnSpc>
                        <a:spcAft>
                          <a:spcPts val="100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Abesan-13 Estate</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a:effectLst/>
                          <a:latin typeface="Arial Narrow" panose="020B0606020202030204" pitchFamily="34" charset="0"/>
                        </a:rPr>
                        <a:t>Iyana-</a:t>
                      </a:r>
                      <a:r>
                        <a:rPr lang="en-US" sz="1400" b="0" dirty="0" err="1">
                          <a:effectLst/>
                          <a:latin typeface="Arial Narrow" panose="020B0606020202030204" pitchFamily="34" charset="0"/>
                        </a:rPr>
                        <a:t>Ipaja</a:t>
                      </a:r>
                      <a:r>
                        <a:rPr lang="en-US" sz="1400" b="0" dirty="0">
                          <a:effectLst/>
                          <a:latin typeface="Arial Narrow" panose="020B0606020202030204" pitchFamily="34" charset="0"/>
                        </a:rPr>
                        <a:t>, Lagos</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a:effectLst/>
                          <a:latin typeface="Arial Narrow" panose="020B0606020202030204" pitchFamily="34" charset="0"/>
                        </a:rPr>
                        <a:t>71</a:t>
                      </a:r>
                      <a:endParaRPr lang="en-US" sz="1400" b="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38795225"/>
                  </a:ext>
                </a:extLst>
              </a:tr>
              <a:tr h="244438">
                <a:tc>
                  <a:txBody>
                    <a:bodyPr/>
                    <a:lstStyle/>
                    <a:p>
                      <a:pPr algn="ctr">
                        <a:lnSpc>
                          <a:spcPct val="115000"/>
                        </a:lnSpc>
                        <a:spcAft>
                          <a:spcPts val="100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Yenagoa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Yenagoa</a:t>
                      </a:r>
                      <a:r>
                        <a:rPr lang="en-US" sz="1400" b="0" dirty="0">
                          <a:effectLst/>
                          <a:latin typeface="Arial Narrow" panose="020B0606020202030204" pitchFamily="34" charset="0"/>
                        </a:rPr>
                        <a:t>, </a:t>
                      </a:r>
                      <a:r>
                        <a:rPr lang="en-US" sz="1400" b="0" dirty="0" err="1">
                          <a:effectLst/>
                          <a:latin typeface="Arial Narrow" panose="020B0606020202030204" pitchFamily="34" charset="0"/>
                        </a:rPr>
                        <a:t>Bayelsa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80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20827412"/>
                  </a:ext>
                </a:extLst>
              </a:tr>
              <a:tr h="244438">
                <a:tc>
                  <a:txBody>
                    <a:bodyPr/>
                    <a:lstStyle/>
                    <a:p>
                      <a:pPr algn="ctr">
                        <a:lnSpc>
                          <a:spcPct val="115000"/>
                        </a:lnSpc>
                        <a:spcAft>
                          <a:spcPts val="100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err="1">
                          <a:effectLst/>
                          <a:latin typeface="Arial Narrow" panose="020B0606020202030204" pitchFamily="34" charset="0"/>
                        </a:rPr>
                        <a:t>Odukpani</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b="0" dirty="0" err="1">
                          <a:effectLst/>
                          <a:latin typeface="Arial Narrow" panose="020B0606020202030204" pitchFamily="34" charset="0"/>
                        </a:rPr>
                        <a:t>Odukpani</a:t>
                      </a:r>
                      <a:r>
                        <a:rPr lang="en-US" sz="1400" b="0" dirty="0">
                          <a:effectLst/>
                          <a:latin typeface="Arial Narrow" panose="020B0606020202030204" pitchFamily="34" charset="0"/>
                        </a:rPr>
                        <a:t>, Cross River</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83</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32517636"/>
                  </a:ext>
                </a:extLst>
              </a:tr>
              <a:tr h="244438">
                <a:tc>
                  <a:txBody>
                    <a:bodyPr/>
                    <a:lstStyle/>
                    <a:p>
                      <a:pPr algn="ctr">
                        <a:lnSpc>
                          <a:spcPct val="115000"/>
                        </a:lnSpc>
                        <a:spcAft>
                          <a:spcPts val="100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a:effectLst/>
                          <a:latin typeface="Arial Narrow" panose="020B0606020202030204" pitchFamily="34" charset="0"/>
                        </a:rPr>
                        <a:t>Paradise Hill</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a:effectLst/>
                          <a:latin typeface="Arial Narrow" panose="020B0606020202030204" pitchFamily="34" charset="0"/>
                        </a:rPr>
                        <a:t>Apo-</a:t>
                      </a:r>
                      <a:r>
                        <a:rPr lang="en-US" sz="1400" b="0" dirty="0" err="1">
                          <a:effectLst/>
                          <a:latin typeface="Arial Narrow" panose="020B0606020202030204" pitchFamily="34" charset="0"/>
                        </a:rPr>
                        <a:t>Guzape</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40</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6310815"/>
                  </a:ext>
                </a:extLst>
              </a:tr>
              <a:tr h="244438">
                <a:tc>
                  <a:txBody>
                    <a:bodyPr/>
                    <a:lstStyle/>
                    <a:p>
                      <a:pPr algn="ctr">
                        <a:lnSpc>
                          <a:spcPct val="115000"/>
                        </a:lnSpc>
                        <a:spcAft>
                          <a:spcPts val="100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err="1">
                          <a:effectLst/>
                          <a:latin typeface="Arial Narrow" panose="020B0606020202030204" pitchFamily="34" charset="0"/>
                        </a:rPr>
                        <a:t>Zuba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400" b="0" dirty="0" err="1">
                          <a:effectLst/>
                          <a:latin typeface="Arial Narrow" panose="020B0606020202030204" pitchFamily="34" charset="0"/>
                        </a:rPr>
                        <a:t>Zuba</a:t>
                      </a:r>
                      <a:r>
                        <a:rPr lang="en-US" sz="1400" b="0" dirty="0">
                          <a:effectLst/>
                          <a:latin typeface="Arial Narrow" panose="020B0606020202030204" pitchFamily="34" charset="0"/>
                        </a:rPr>
                        <a:t>, Abuja</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0" dirty="0">
                          <a:effectLst/>
                          <a:latin typeface="Arial Narrow" panose="020B0606020202030204" pitchFamily="34" charset="0"/>
                        </a:rPr>
                        <a:t>24</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2830271"/>
                  </a:ext>
                </a:extLst>
              </a:tr>
              <a:tr h="244438">
                <a:tc>
                  <a:txBody>
                    <a:bodyPr/>
                    <a:lstStyle/>
                    <a:p>
                      <a:pPr marL="467995" algn="r">
                        <a:lnSpc>
                          <a:spcPct val="115000"/>
                        </a:lnSpc>
                        <a:spcAft>
                          <a:spcPts val="100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r" defTabSz="457200" rtl="0" eaLnBrk="1" fontAlgn="auto" latinLnBrk="0" hangingPunct="1">
                        <a:lnSpc>
                          <a:spcPct val="115000"/>
                        </a:lnSpc>
                        <a:spcBef>
                          <a:spcPts val="0"/>
                        </a:spcBef>
                        <a:spcAft>
                          <a:spcPts val="1000"/>
                        </a:spcAft>
                        <a:buClrTx/>
                        <a:buSzTx/>
                        <a:buFontTx/>
                        <a:buNone/>
                        <a:tabLst/>
                        <a:defRPr/>
                      </a:pPr>
                      <a:r>
                        <a:rPr lang="en-US" sz="1400" b="1" dirty="0">
                          <a:effectLst/>
                          <a:latin typeface="Arial Narrow" panose="020B0606020202030204" pitchFamily="34" charset="0"/>
                        </a:rPr>
                        <a:t>TOTAL </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400" b="1" dirty="0">
                          <a:effectLst/>
                          <a:latin typeface="Arial Narrow" panose="020B0606020202030204" pitchFamily="34" charset="0"/>
                        </a:rPr>
                        <a:t>698</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07380335"/>
                  </a:ext>
                </a:extLst>
              </a:tr>
            </a:tbl>
          </a:graphicData>
        </a:graphic>
      </p:graphicFrame>
      <p:sp>
        <p:nvSpPr>
          <p:cNvPr id="22532" name="Rectangle 2">
            <a:extLst>
              <a:ext uri="{FF2B5EF4-FFF2-40B4-BE49-F238E27FC236}">
                <a16:creationId xmlns="" xmlns:a16="http://schemas.microsoft.com/office/drawing/2014/main" id="{5D768EC1-9258-D328-6060-3F2670A645CC}"/>
              </a:ext>
            </a:extLst>
          </p:cNvPr>
          <p:cNvSpPr>
            <a:spLocks noChangeArrowheads="1"/>
          </p:cNvSpPr>
          <p:nvPr/>
        </p:nvSpPr>
        <p:spPr bwMode="auto">
          <a:xfrm>
            <a:off x="-3552825" y="23813"/>
            <a:ext cx="19297650" cy="522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a:buFontTx/>
              <a:buChar char="•"/>
            </a:pPr>
            <a:r>
              <a:rPr lang="en-US" altLang="en-US" sz="1000" b="1" u="sng">
                <a:latin typeface="Century Gothic" panose="020B0502020202020204" pitchFamily="34" charset="0"/>
                <a:cs typeface="Times New Roman" panose="02020603050405020304" pitchFamily="18" charset="0"/>
              </a:rPr>
              <a:t>Partnership with Federal Housing Authority:</a:t>
            </a:r>
            <a:endParaRPr lang="en-US" altLang="en-US" sz="1100">
              <a:latin typeface="Arial" panose="020B0604020202020204" pitchFamily="34" charset="0"/>
            </a:endParaRPr>
          </a:p>
          <a:p>
            <a:pPr defTabSz="914400"/>
            <a:endParaRPr lang="en-US" altLang="en-US">
              <a:latin typeface="Arial" panose="020B0604020202020204" pitchFamily="34" charset="0"/>
            </a:endParaRPr>
          </a:p>
        </p:txBody>
      </p:sp>
      <p:sp>
        <p:nvSpPr>
          <p:cNvPr id="22533" name="Rectangle 7">
            <a:extLst>
              <a:ext uri="{FF2B5EF4-FFF2-40B4-BE49-F238E27FC236}">
                <a16:creationId xmlns="" xmlns:a16="http://schemas.microsoft.com/office/drawing/2014/main" id="{11C44D3A-435F-6017-B590-990C8B9ECA02}"/>
              </a:ext>
            </a:extLst>
          </p:cNvPr>
          <p:cNvSpPr>
            <a:spLocks noChangeArrowheads="1"/>
          </p:cNvSpPr>
          <p:nvPr/>
        </p:nvSpPr>
        <p:spPr bwMode="auto">
          <a:xfrm>
            <a:off x="987977" y="1976438"/>
            <a:ext cx="5112233" cy="3587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marL="0" indent="0" algn="just" eaLnBrk="1" hangingPunct="1">
              <a:lnSpc>
                <a:spcPct val="115000"/>
              </a:lnSpc>
            </a:pPr>
            <a:r>
              <a:rPr lang="en-US" altLang="en-US" sz="1600" b="1" u="sng" dirty="0">
                <a:latin typeface="Arial Black" panose="020B0A04020102020204" pitchFamily="34" charset="0"/>
                <a:cs typeface="Times New Roman" panose="02020603050405020304" pitchFamily="18" charset="0"/>
              </a:rPr>
              <a:t>Partnership with Federal Housing Authority:</a:t>
            </a:r>
            <a:endParaRPr lang="en-US" altLang="en-US" sz="160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 xmlns:a16="http://schemas.microsoft.com/office/drawing/2014/main" id="{309514FE-AB4B-6468-D41A-3A10E1C97B21}"/>
              </a:ext>
            </a:extLst>
          </p:cNvPr>
          <p:cNvPicPr>
            <a:picLocks noChangeAspect="1" noChangeArrowheads="1"/>
          </p:cNvPicPr>
          <p:nvPr/>
        </p:nvPicPr>
        <p:blipFill>
          <a:blip r:embed="rId2"/>
          <a:srcRect/>
          <a:stretch>
            <a:fillRect/>
          </a:stretch>
        </p:blipFill>
        <p:spPr bwMode="auto">
          <a:xfrm>
            <a:off x="663575" y="644525"/>
            <a:ext cx="1149350"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7" name="Slide Number Placeholder 6"/>
          <p:cNvSpPr>
            <a:spLocks noGrp="1"/>
          </p:cNvSpPr>
          <p:nvPr>
            <p:ph type="sldNum" sz="quarter" idx="12"/>
          </p:nvPr>
        </p:nvSpPr>
        <p:spPr/>
        <p:txBody>
          <a:bodyPr/>
          <a:lstStyle/>
          <a:p>
            <a:fld id="{FF35D456-D850-473B-B424-8CA9705E5FDE}" type="slidenum">
              <a:rPr lang="en-US" altLang="x-none" smtClean="0"/>
              <a:pPr/>
              <a:t>15</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29BAEA7-0A11-651F-280B-8C9A51698D8A}"/>
              </a:ext>
            </a:extLst>
          </p:cNvPr>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5" name="Rectangle 4">
            <a:extLst>
              <a:ext uri="{FF2B5EF4-FFF2-40B4-BE49-F238E27FC236}">
                <a16:creationId xmlns="" xmlns:a16="http://schemas.microsoft.com/office/drawing/2014/main" id="{731D20AB-F207-01DB-EDE2-7B50B3FBEF4B}"/>
              </a:ext>
            </a:extLst>
          </p:cNvPr>
          <p:cNvSpPr/>
          <p:nvPr/>
        </p:nvSpPr>
        <p:spPr>
          <a:xfrm>
            <a:off x="647700" y="1084263"/>
            <a:ext cx="10896600" cy="1235403"/>
          </a:xfrm>
          <a:prstGeom prst="rect">
            <a:avLst/>
          </a:prstGeom>
        </p:spPr>
        <p:txBody>
          <a:bodyPr>
            <a:spAutoFit/>
          </a:bodyPr>
          <a:lstStyle/>
          <a:p>
            <a:pPr algn="just" eaLnBrk="1" fontAlgn="auto" hangingPunct="1">
              <a:lnSpc>
                <a:spcPct val="115000"/>
              </a:lnSpc>
              <a:spcBef>
                <a:spcPts val="0"/>
              </a:spcBef>
              <a:spcAft>
                <a:spcPts val="0"/>
              </a:spcAft>
              <a:defRPr/>
            </a:pPr>
            <a:r>
              <a:rPr lang="en-US" b="1" u="sng" dirty="0">
                <a:latin typeface="Century Gothic" panose="020B0502020202020204" pitchFamily="34" charset="0"/>
                <a:ea typeface="Times New Roman" panose="02020603050405020304" pitchFamily="18" charset="0"/>
                <a:cs typeface="Times New Roman" panose="02020603050405020304" pitchFamily="18" charset="0"/>
              </a:rPr>
              <a:t>Partnership with Genuine Developers (GDs):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Here, Memorandum of Understandings (MOUs) are executed before commencement of marketing and sales and details of what we have done so far are as given below:</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 xmlns:a16="http://schemas.microsoft.com/office/drawing/2014/main" id="{B6B1CFC1-0437-0D54-3C61-C36887FFD08C}"/>
              </a:ext>
            </a:extLst>
          </p:cNvPr>
          <p:cNvGraphicFramePr>
            <a:graphicFrameLocks noGrp="1"/>
          </p:cNvGraphicFramePr>
          <p:nvPr/>
        </p:nvGraphicFramePr>
        <p:xfrm>
          <a:off x="962024" y="2284221"/>
          <a:ext cx="7981951" cy="3907140"/>
        </p:xfrm>
        <a:graphic>
          <a:graphicData uri="http://schemas.openxmlformats.org/drawingml/2006/table">
            <a:tbl>
              <a:tblPr firstRow="1" firstCol="1" bandRow="1">
                <a:tableStyleId>{5C22544A-7EE6-4342-B048-85BDC9FD1C3A}</a:tableStyleId>
              </a:tblPr>
              <a:tblGrid>
                <a:gridCol w="685801">
                  <a:extLst>
                    <a:ext uri="{9D8B030D-6E8A-4147-A177-3AD203B41FA5}">
                      <a16:colId xmlns="" xmlns:a16="http://schemas.microsoft.com/office/drawing/2014/main" val="403676910"/>
                    </a:ext>
                  </a:extLst>
                </a:gridCol>
                <a:gridCol w="2010091">
                  <a:extLst>
                    <a:ext uri="{9D8B030D-6E8A-4147-A177-3AD203B41FA5}">
                      <a16:colId xmlns="" xmlns:a16="http://schemas.microsoft.com/office/drawing/2014/main" val="3596206605"/>
                    </a:ext>
                  </a:extLst>
                </a:gridCol>
                <a:gridCol w="2444423">
                  <a:extLst>
                    <a:ext uri="{9D8B030D-6E8A-4147-A177-3AD203B41FA5}">
                      <a16:colId xmlns="" xmlns:a16="http://schemas.microsoft.com/office/drawing/2014/main" val="3677134639"/>
                    </a:ext>
                  </a:extLst>
                </a:gridCol>
                <a:gridCol w="1572272">
                  <a:extLst>
                    <a:ext uri="{9D8B030D-6E8A-4147-A177-3AD203B41FA5}">
                      <a16:colId xmlns="" xmlns:a16="http://schemas.microsoft.com/office/drawing/2014/main" val="3868843037"/>
                    </a:ext>
                  </a:extLst>
                </a:gridCol>
                <a:gridCol w="1269364">
                  <a:extLst>
                    <a:ext uri="{9D8B030D-6E8A-4147-A177-3AD203B41FA5}">
                      <a16:colId xmlns="" xmlns:a16="http://schemas.microsoft.com/office/drawing/2014/main" val="606934940"/>
                    </a:ext>
                  </a:extLst>
                </a:gridCol>
              </a:tblGrid>
              <a:tr h="604883">
                <a:tc>
                  <a:txBody>
                    <a:bodyPr/>
                    <a:lstStyle/>
                    <a:p>
                      <a:pPr indent="179705" algn="ctr">
                        <a:lnSpc>
                          <a:spcPct val="115000"/>
                        </a:lnSpc>
                        <a:spcAft>
                          <a:spcPts val="1000"/>
                        </a:spcAft>
                      </a:pPr>
                      <a:r>
                        <a:rPr lang="en-US" sz="1600" dirty="0">
                          <a:effectLst/>
                          <a:latin typeface="Arial Narrow" panose="020B0606020202030204" pitchFamily="34" charset="0"/>
                        </a:rPr>
                        <a:t>S/NO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179705" algn="ctr">
                        <a:lnSpc>
                          <a:spcPct val="115000"/>
                        </a:lnSpc>
                        <a:spcAft>
                          <a:spcPts val="1000"/>
                        </a:spcAft>
                      </a:pPr>
                      <a:r>
                        <a:rPr lang="en-US" sz="1600" dirty="0">
                          <a:effectLst/>
                          <a:latin typeface="Arial Narrow" panose="020B0606020202030204" pitchFamily="34" charset="0"/>
                        </a:rPr>
                        <a:t>NAME OF ESTATE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gn="ctr">
                        <a:lnSpc>
                          <a:spcPct val="115000"/>
                        </a:lnSpc>
                        <a:spcAft>
                          <a:spcPts val="1000"/>
                        </a:spcAft>
                      </a:pPr>
                      <a:r>
                        <a:rPr lang="en-US" sz="1600" dirty="0">
                          <a:effectLst/>
                          <a:latin typeface="Arial Narrow" panose="020B0606020202030204" pitchFamily="34" charset="0"/>
                        </a:rPr>
                        <a:t>DEVELOPER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nSpc>
                          <a:spcPct val="115000"/>
                        </a:lnSpc>
                        <a:spcAft>
                          <a:spcPts val="1000"/>
                        </a:spcAft>
                      </a:pPr>
                      <a:r>
                        <a:rPr lang="en-US" sz="1600" dirty="0">
                          <a:effectLst/>
                          <a:latin typeface="Arial Narrow" panose="020B0606020202030204" pitchFamily="34" charset="0"/>
                        </a:rPr>
                        <a:t>LOCATION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ctr">
                        <a:lnSpc>
                          <a:spcPct val="115000"/>
                        </a:lnSpc>
                        <a:spcAft>
                          <a:spcPts val="1000"/>
                        </a:spcAft>
                      </a:pPr>
                      <a:r>
                        <a:rPr lang="en-US" sz="1600" dirty="0">
                          <a:effectLst/>
                          <a:latin typeface="Arial Narrow" panose="020B0606020202030204" pitchFamily="34" charset="0"/>
                        </a:rPr>
                        <a:t>TOTAL NO. OF UNITS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3977658791"/>
                  </a:ext>
                </a:extLst>
              </a:tr>
              <a:tr h="318960">
                <a:tc>
                  <a:txBody>
                    <a:bodyPr/>
                    <a:lstStyle/>
                    <a:p>
                      <a:pPr algn="ctr">
                        <a:lnSpc>
                          <a:spcPct val="115000"/>
                        </a:lnSpc>
                        <a:spcAft>
                          <a:spcPts val="1000"/>
                        </a:spcAft>
                      </a:pPr>
                      <a:r>
                        <a:rPr lang="en-US" sz="1600" dirty="0">
                          <a:effectLst/>
                          <a:latin typeface="Arial Narrow" panose="020B0606020202030204" pitchFamily="34" charset="0"/>
                        </a:rPr>
                        <a:t>1</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Palms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Pirotti</a:t>
                      </a:r>
                      <a:r>
                        <a:rPr lang="en-US" sz="1600" dirty="0">
                          <a:effectLst/>
                          <a:latin typeface="Arial Narrow" panose="020B0606020202030204" pitchFamily="34" charset="0"/>
                        </a:rPr>
                        <a:t> Projects &amp; Properties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Dawaki,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18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1101973767"/>
                  </a:ext>
                </a:extLst>
              </a:tr>
              <a:tr h="325047">
                <a:tc>
                  <a:txBody>
                    <a:bodyPr/>
                    <a:lstStyle/>
                    <a:p>
                      <a:pPr algn="ctr">
                        <a:lnSpc>
                          <a:spcPct val="115000"/>
                        </a:lnSpc>
                        <a:spcAft>
                          <a:spcPts val="1000"/>
                        </a:spcAft>
                      </a:pPr>
                      <a:r>
                        <a:rPr lang="en-US" sz="1600" dirty="0">
                          <a:effectLst/>
                          <a:latin typeface="Arial Narrow" panose="020B0606020202030204" pitchFamily="34" charset="0"/>
                        </a:rPr>
                        <a:t>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Belham</a:t>
                      </a:r>
                      <a:r>
                        <a:rPr lang="en-US" sz="1600" dirty="0">
                          <a:effectLst/>
                          <a:latin typeface="Arial Narrow" panose="020B0606020202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BAM Projects &amp; Properties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Karsana</a:t>
                      </a:r>
                      <a:r>
                        <a:rPr lang="en-US" sz="1600" dirty="0">
                          <a:effectLst/>
                          <a:latin typeface="Arial Narrow" panose="020B0606020202030204" pitchFamily="34"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100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928222353"/>
                  </a:ext>
                </a:extLst>
              </a:tr>
              <a:tr h="311926">
                <a:tc>
                  <a:txBody>
                    <a:bodyPr/>
                    <a:lstStyle/>
                    <a:p>
                      <a:pPr algn="ctr">
                        <a:lnSpc>
                          <a:spcPct val="115000"/>
                        </a:lnSpc>
                        <a:spcAft>
                          <a:spcPts val="1000"/>
                        </a:spcAft>
                      </a:pPr>
                      <a:r>
                        <a:rPr lang="en-US" sz="1600" dirty="0">
                          <a:effectLst/>
                          <a:latin typeface="Arial Narrow" panose="020B0606020202030204" pitchFamily="34" charset="0"/>
                        </a:rPr>
                        <a:t>3</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Belham</a:t>
                      </a:r>
                      <a:r>
                        <a:rPr lang="en-US" sz="1600" dirty="0">
                          <a:effectLst/>
                          <a:latin typeface="Arial Narrow" panose="020B0606020202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BAM Projects &amp; Properties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Lugbe,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48</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1410030806"/>
                  </a:ext>
                </a:extLst>
              </a:tr>
              <a:tr h="279594">
                <a:tc>
                  <a:txBody>
                    <a:bodyPr/>
                    <a:lstStyle/>
                    <a:p>
                      <a:pPr algn="ctr">
                        <a:lnSpc>
                          <a:spcPct val="115000"/>
                        </a:lnSpc>
                        <a:spcAft>
                          <a:spcPts val="1000"/>
                        </a:spcAft>
                      </a:pPr>
                      <a:r>
                        <a:rPr lang="en-US" sz="1600" dirty="0">
                          <a:effectLst/>
                          <a:latin typeface="Arial Narrow" panose="020B0606020202030204" pitchFamily="34" charset="0"/>
                        </a:rPr>
                        <a:t>4</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PTAD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Precise Estate     Developers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  Wumba,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45</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1772007392"/>
                  </a:ext>
                </a:extLst>
              </a:tr>
              <a:tr h="268931">
                <a:tc>
                  <a:txBody>
                    <a:bodyPr/>
                    <a:lstStyle/>
                    <a:p>
                      <a:pPr algn="ctr">
                        <a:lnSpc>
                          <a:spcPct val="115000"/>
                        </a:lnSpc>
                        <a:spcAft>
                          <a:spcPts val="1000"/>
                        </a:spcAft>
                      </a:pPr>
                      <a:r>
                        <a:rPr lang="en-US" sz="1600" dirty="0">
                          <a:effectLst/>
                          <a:latin typeface="Arial Narrow" panose="020B0606020202030204" pitchFamily="34" charset="0"/>
                        </a:rPr>
                        <a:t>5</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WoodHill</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Perfect Estate Developers Ltd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Kuje,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77</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211842982"/>
                  </a:ext>
                </a:extLst>
              </a:tr>
              <a:tr h="313437">
                <a:tc>
                  <a:txBody>
                    <a:bodyPr/>
                    <a:lstStyle/>
                    <a:p>
                      <a:pPr algn="ctr">
                        <a:lnSpc>
                          <a:spcPct val="115000"/>
                        </a:lnSpc>
                        <a:spcAft>
                          <a:spcPts val="1000"/>
                        </a:spcAft>
                      </a:pPr>
                      <a:r>
                        <a:rPr lang="en-US" sz="1600" dirty="0">
                          <a:effectLst/>
                          <a:latin typeface="Arial Narrow" panose="020B0606020202030204" pitchFamily="34" charset="0"/>
                        </a:rPr>
                        <a:t>6</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Southend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Mercy Samuelson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Kyami,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a:effectLst/>
                          <a:latin typeface="Arial Narrow" panose="020B0606020202030204" pitchFamily="34" charset="0"/>
                        </a:rPr>
                        <a:t>23</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3063724192"/>
                  </a:ext>
                </a:extLst>
              </a:tr>
              <a:tr h="308955">
                <a:tc>
                  <a:txBody>
                    <a:bodyPr/>
                    <a:lstStyle/>
                    <a:p>
                      <a:pPr algn="ctr">
                        <a:lnSpc>
                          <a:spcPct val="115000"/>
                        </a:lnSpc>
                        <a:spcAft>
                          <a:spcPts val="1000"/>
                        </a:spcAft>
                      </a:pPr>
                      <a:r>
                        <a:rPr lang="en-US" sz="1600" dirty="0">
                          <a:effectLst/>
                          <a:latin typeface="Arial Narrow" panose="020B0606020202030204" pitchFamily="34" charset="0"/>
                        </a:rPr>
                        <a:t>7</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a:effectLst/>
                          <a:latin typeface="Arial Narrow" panose="020B0606020202030204" pitchFamily="34" charset="0"/>
                        </a:rPr>
                        <a:t>Open Freedom</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Opinior Engineering</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Kuje</a:t>
                      </a:r>
                      <a:r>
                        <a:rPr lang="en-US" sz="1600" dirty="0">
                          <a:effectLst/>
                          <a:latin typeface="Arial Narrow" panose="020B0606020202030204" pitchFamily="34"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50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3042485523"/>
                  </a:ext>
                </a:extLst>
              </a:tr>
              <a:tr h="307350">
                <a:tc>
                  <a:txBody>
                    <a:bodyPr/>
                    <a:lstStyle/>
                    <a:p>
                      <a:pPr algn="ctr">
                        <a:lnSpc>
                          <a:spcPct val="115000"/>
                        </a:lnSpc>
                        <a:spcAft>
                          <a:spcPts val="1000"/>
                        </a:spcAft>
                      </a:pPr>
                      <a:r>
                        <a:rPr lang="en-US" sz="1600" dirty="0">
                          <a:effectLst/>
                          <a:latin typeface="Arial Narrow" panose="020B0606020202030204" pitchFamily="34" charset="0"/>
                        </a:rPr>
                        <a:t>8</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Opengate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Zeecrest Vantage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dirty="0" err="1">
                          <a:effectLst/>
                          <a:latin typeface="Arial Narrow" panose="020B0606020202030204" pitchFamily="34" charset="0"/>
                        </a:rPr>
                        <a:t>Karmo</a:t>
                      </a:r>
                      <a:r>
                        <a:rPr lang="en-US" sz="1600" dirty="0">
                          <a:effectLst/>
                          <a:latin typeface="Arial Narrow" panose="020B0606020202030204" pitchFamily="34" charset="0"/>
                        </a:rPr>
                        <a:t>, Abuja</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39</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3017931253"/>
                  </a:ext>
                </a:extLst>
              </a:tr>
              <a:tr h="268931">
                <a:tc>
                  <a:txBody>
                    <a:bodyPr/>
                    <a:lstStyle/>
                    <a:p>
                      <a:pPr algn="ctr">
                        <a:lnSpc>
                          <a:spcPct val="115000"/>
                        </a:lnSpc>
                        <a:spcAft>
                          <a:spcPts val="1000"/>
                        </a:spcAft>
                      </a:pPr>
                      <a:r>
                        <a:rPr lang="en-US" sz="1600" dirty="0">
                          <a:effectLst/>
                          <a:latin typeface="Arial Narrow" panose="020B0606020202030204" pitchFamily="34" charset="0"/>
                        </a:rPr>
                        <a:t>9</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dirty="0" err="1">
                          <a:effectLst/>
                          <a:latin typeface="Arial Narrow" panose="020B0606020202030204" pitchFamily="34" charset="0"/>
                        </a:rPr>
                        <a:t>Opengate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Zeecrest Vantage Ltd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Dawaki,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22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2740643511"/>
                  </a:ext>
                </a:extLst>
              </a:tr>
              <a:tr h="294228">
                <a:tc>
                  <a:txBody>
                    <a:bodyPr/>
                    <a:lstStyle/>
                    <a:p>
                      <a:pPr algn="ctr">
                        <a:lnSpc>
                          <a:spcPct val="115000"/>
                        </a:lnSpc>
                        <a:spcAft>
                          <a:spcPts val="1000"/>
                        </a:spcAft>
                      </a:pPr>
                      <a:r>
                        <a:rPr lang="en-US" sz="1600" dirty="0">
                          <a:effectLst/>
                          <a:latin typeface="Arial Narrow" panose="020B0606020202030204" pitchFamily="34" charset="0"/>
                        </a:rPr>
                        <a:t>10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dirty="0">
                          <a:effectLst/>
                          <a:latin typeface="Arial Narrow" panose="020B0606020202030204" pitchFamily="34" charset="0"/>
                        </a:rPr>
                        <a:t>Express View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a:effectLst/>
                          <a:latin typeface="Arial Narrow" panose="020B0606020202030204" pitchFamily="34" charset="0"/>
                        </a:rPr>
                        <a:t>Mixta Africa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a:effectLst/>
                          <a:latin typeface="Arial Narrow" panose="020B0606020202030204" pitchFamily="34" charset="0"/>
                        </a:rPr>
                        <a:t>Lugbe,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52</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1063783069"/>
                  </a:ext>
                </a:extLst>
              </a:tr>
              <a:tr h="281106">
                <a:tc>
                  <a:txBody>
                    <a:bodyPr/>
                    <a:lstStyle/>
                    <a:p>
                      <a:pPr algn="ctr">
                        <a:lnSpc>
                          <a:spcPct val="115000"/>
                        </a:lnSpc>
                        <a:spcAft>
                          <a:spcPts val="1000"/>
                        </a:spcAft>
                      </a:pPr>
                      <a:r>
                        <a:rPr lang="en-US" sz="1600" dirty="0">
                          <a:effectLst/>
                          <a:latin typeface="Arial Narrow" panose="020B0606020202030204" pitchFamily="34" charset="0"/>
                        </a:rPr>
                        <a:t>11</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600" dirty="0">
                          <a:effectLst/>
                          <a:latin typeface="Arial Narrow" panose="020B0606020202030204" pitchFamily="34" charset="0"/>
                        </a:rPr>
                        <a:t>Paradise Hills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FHA/ENL</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600">
                          <a:effectLst/>
                          <a:latin typeface="Arial Narrow" panose="020B0606020202030204" pitchFamily="34" charset="0"/>
                        </a:rPr>
                        <a:t>Apo-Guzape, Abuja</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600" dirty="0">
                          <a:effectLst/>
                          <a:latin typeface="Arial Narrow" panose="020B0606020202030204" pitchFamily="34" charset="0"/>
                        </a:rPr>
                        <a:t>40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1785467000"/>
                  </a:ext>
                </a:extLst>
              </a:tr>
            </a:tbl>
          </a:graphicData>
        </a:graphic>
      </p:graphicFrame>
      <p:sp>
        <p:nvSpPr>
          <p:cNvPr id="7" name="Slide Number Placeholder 6"/>
          <p:cNvSpPr>
            <a:spLocks noGrp="1"/>
          </p:cNvSpPr>
          <p:nvPr>
            <p:ph type="sldNum" sz="quarter" idx="12"/>
          </p:nvPr>
        </p:nvSpPr>
        <p:spPr/>
        <p:txBody>
          <a:bodyPr/>
          <a:lstStyle/>
          <a:p>
            <a:fld id="{40316E9D-1272-4DF7-9C40-D2DE4D6AFDE6}" type="slidenum">
              <a:rPr lang="en-US" altLang="x-none" smtClean="0"/>
              <a:pPr/>
              <a:t>16</a:t>
            </a:fld>
            <a:endParaRPr lang="en-US" altLang="x-non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04E21A9-4C3A-6C4F-B020-D00EDC429B56}"/>
              </a:ext>
            </a:extLst>
          </p:cNvPr>
          <p:cNvSpPr/>
          <p:nvPr/>
        </p:nvSpPr>
        <p:spPr>
          <a:xfrm>
            <a:off x="647700" y="538163"/>
            <a:ext cx="10896600" cy="835613"/>
          </a:xfrm>
          <a:prstGeom prst="rect">
            <a:avLst/>
          </a:prstGeom>
        </p:spPr>
        <p:txBody>
          <a:bodyPr>
            <a:spAutoFit/>
          </a:bodyPr>
          <a:lstStyle/>
          <a:p>
            <a:pPr marL="228600" algn="just" eaLnBrk="1" fontAlgn="auto" hangingPunct="1">
              <a:lnSpc>
                <a:spcPct val="115000"/>
              </a:lnSpc>
              <a:spcBef>
                <a:spcPts val="0"/>
              </a:spcBef>
              <a:spcAft>
                <a:spcPts val="0"/>
              </a:spcAft>
              <a:defRPr/>
            </a:pPr>
            <a:r>
              <a:rPr lang="en-US" sz="1400" dirty="0">
                <a:latin typeface="Century Gothic" panose="020B0502020202020204" pitchFamily="34" charset="0"/>
                <a:ea typeface="Times New Roman" panose="02020603050405020304" pitchFamily="18" charset="0"/>
                <a:cs typeface="Times New Roman" panose="02020603050405020304" pitchFamily="18" charset="0"/>
              </a:rPr>
              <a:t>In the last twelve (12) months through personal efforts, collaborations and teamwork between the FHA Mortgage Bank Limited, the following projects worth about </a:t>
            </a:r>
            <a:r>
              <a:rPr lang="en-US" sz="1400" strike="dblStrike" dirty="0">
                <a:latin typeface="Century Gothic" panose="020B0502020202020204" pitchFamily="34" charset="0"/>
                <a:ea typeface="Times New Roman" panose="02020603050405020304" pitchFamily="18" charset="0"/>
                <a:cs typeface="Times New Roman" panose="02020603050405020304" pitchFamily="18" charset="0"/>
              </a:rPr>
              <a:t>N</a:t>
            </a:r>
            <a:r>
              <a:rPr lang="en-US" sz="1400" dirty="0">
                <a:latin typeface="Century Gothic" panose="020B0502020202020204" pitchFamily="34" charset="0"/>
                <a:ea typeface="Times New Roman" panose="02020603050405020304" pitchFamily="18" charset="0"/>
                <a:cs typeface="Times New Roman" panose="02020603050405020304" pitchFamily="18" charset="0"/>
              </a:rPr>
              <a:t>9.56Billion were achieved. Mortgage options (social i.e. NHF Loans @ 6%p.a. and Commercial Loans @ 21%p.a.) are available for willing subscribers: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 xmlns:a16="http://schemas.microsoft.com/office/drawing/2014/main" id="{005438E3-01F1-36A2-973A-0949A201FAFA}"/>
              </a:ext>
            </a:extLst>
          </p:cNvPr>
          <p:cNvGraphicFramePr>
            <a:graphicFrameLocks noGrp="1"/>
          </p:cNvGraphicFramePr>
          <p:nvPr>
            <p:extLst>
              <p:ext uri="{D42A27DB-BD31-4B8C-83A1-F6EECF244321}">
                <p14:modId xmlns="" xmlns:p14="http://schemas.microsoft.com/office/powerpoint/2010/main" val="3236496980"/>
              </p:ext>
            </p:extLst>
          </p:nvPr>
        </p:nvGraphicFramePr>
        <p:xfrm>
          <a:off x="317500" y="1295400"/>
          <a:ext cx="10198100" cy="4931738"/>
        </p:xfrm>
        <a:graphic>
          <a:graphicData uri="http://schemas.openxmlformats.org/drawingml/2006/table">
            <a:tbl>
              <a:tblPr firstRow="1" firstCol="1" bandRow="1">
                <a:tableStyleId>{5C22544A-7EE6-4342-B048-85BDC9FD1C3A}</a:tableStyleId>
              </a:tblPr>
              <a:tblGrid>
                <a:gridCol w="989751">
                  <a:extLst>
                    <a:ext uri="{9D8B030D-6E8A-4147-A177-3AD203B41FA5}">
                      <a16:colId xmlns="" xmlns:a16="http://schemas.microsoft.com/office/drawing/2014/main" val="403676910"/>
                    </a:ext>
                  </a:extLst>
                </a:gridCol>
                <a:gridCol w="1485226">
                  <a:extLst>
                    <a:ext uri="{9D8B030D-6E8A-4147-A177-3AD203B41FA5}">
                      <a16:colId xmlns="" xmlns:a16="http://schemas.microsoft.com/office/drawing/2014/main" val="3596206605"/>
                    </a:ext>
                  </a:extLst>
                </a:gridCol>
                <a:gridCol w="2244112">
                  <a:extLst>
                    <a:ext uri="{9D8B030D-6E8A-4147-A177-3AD203B41FA5}">
                      <a16:colId xmlns="" xmlns:a16="http://schemas.microsoft.com/office/drawing/2014/main" val="3677134639"/>
                    </a:ext>
                  </a:extLst>
                </a:gridCol>
                <a:gridCol w="1443432">
                  <a:extLst>
                    <a:ext uri="{9D8B030D-6E8A-4147-A177-3AD203B41FA5}">
                      <a16:colId xmlns="" xmlns:a16="http://schemas.microsoft.com/office/drawing/2014/main" val="3868843037"/>
                    </a:ext>
                  </a:extLst>
                </a:gridCol>
                <a:gridCol w="1165344">
                  <a:extLst>
                    <a:ext uri="{9D8B030D-6E8A-4147-A177-3AD203B41FA5}">
                      <a16:colId xmlns="" xmlns:a16="http://schemas.microsoft.com/office/drawing/2014/main" val="606934940"/>
                    </a:ext>
                  </a:extLst>
                </a:gridCol>
                <a:gridCol w="2870235">
                  <a:extLst>
                    <a:ext uri="{9D8B030D-6E8A-4147-A177-3AD203B41FA5}">
                      <a16:colId xmlns="" xmlns:a16="http://schemas.microsoft.com/office/drawing/2014/main" val="721042742"/>
                    </a:ext>
                  </a:extLst>
                </a:gridCol>
              </a:tblGrid>
              <a:tr h="372217">
                <a:tc>
                  <a:txBody>
                    <a:bodyPr/>
                    <a:lstStyle/>
                    <a:p>
                      <a:pPr indent="179705" algn="ctr">
                        <a:lnSpc>
                          <a:spcPct val="115000"/>
                        </a:lnSpc>
                        <a:spcAft>
                          <a:spcPts val="1000"/>
                        </a:spcAft>
                      </a:pPr>
                      <a:r>
                        <a:rPr lang="en-US" sz="1200" dirty="0">
                          <a:effectLst/>
                          <a:latin typeface="Arial Narrow" panose="020B0606020202030204" pitchFamily="34" charset="0"/>
                        </a:rPr>
                        <a:t>S/NO</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179705" algn="ctr">
                        <a:lnSpc>
                          <a:spcPct val="115000"/>
                        </a:lnSpc>
                        <a:spcAft>
                          <a:spcPts val="1000"/>
                        </a:spcAft>
                      </a:pPr>
                      <a:r>
                        <a:rPr lang="en-US" sz="1200" dirty="0">
                          <a:effectLst/>
                          <a:latin typeface="Arial Narrow" panose="020B0606020202030204" pitchFamily="34" charset="0"/>
                        </a:rPr>
                        <a:t>NAME OF ESTATE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gn="ctr">
                        <a:lnSpc>
                          <a:spcPct val="115000"/>
                        </a:lnSpc>
                        <a:spcAft>
                          <a:spcPts val="1000"/>
                        </a:spcAft>
                      </a:pPr>
                      <a:r>
                        <a:rPr lang="en-US" sz="1200" dirty="0">
                          <a:effectLst/>
                          <a:latin typeface="Arial Narrow" panose="020B0606020202030204" pitchFamily="34" charset="0"/>
                        </a:rPr>
                        <a:t>DEVELOPER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nSpc>
                          <a:spcPct val="115000"/>
                        </a:lnSpc>
                        <a:spcAft>
                          <a:spcPts val="1000"/>
                        </a:spcAft>
                      </a:pPr>
                      <a:r>
                        <a:rPr lang="en-US" sz="1200" dirty="0">
                          <a:effectLst/>
                          <a:latin typeface="Arial Narrow" panose="020B0606020202030204" pitchFamily="34" charset="0"/>
                        </a:rPr>
                        <a:t>LOCATION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ctr">
                        <a:lnSpc>
                          <a:spcPct val="115000"/>
                        </a:lnSpc>
                        <a:spcAft>
                          <a:spcPts val="1000"/>
                        </a:spcAft>
                      </a:pPr>
                      <a:r>
                        <a:rPr lang="en-US" sz="1200" dirty="0">
                          <a:effectLst/>
                          <a:latin typeface="Arial Narrow" panose="020B0606020202030204" pitchFamily="34" charset="0"/>
                        </a:rPr>
                        <a:t>TOTAL NO. OF UNITS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l">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HOUSE TYPES</a:t>
                      </a:r>
                    </a:p>
                  </a:txBody>
                  <a:tcPr marL="45080" marR="45080" marT="0" marB="0"/>
                </a:tc>
                <a:extLst>
                  <a:ext uri="{0D108BD9-81ED-4DB2-BD59-A6C34878D82A}">
                    <a16:rowId xmlns="" xmlns:a16="http://schemas.microsoft.com/office/drawing/2014/main" val="3977658791"/>
                  </a:ext>
                </a:extLst>
              </a:tr>
              <a:tr h="355126">
                <a:tc>
                  <a:txBody>
                    <a:bodyPr/>
                    <a:lstStyle/>
                    <a:p>
                      <a:pPr algn="ctr">
                        <a:lnSpc>
                          <a:spcPct val="115000"/>
                        </a:lnSpc>
                        <a:spcAft>
                          <a:spcPts val="1000"/>
                        </a:spcAft>
                      </a:pPr>
                      <a:r>
                        <a:rPr lang="en-US" sz="1200" dirty="0">
                          <a:effectLst/>
                          <a:latin typeface="Arial Narrow" panose="020B0606020202030204" pitchFamily="34" charset="0"/>
                        </a:rPr>
                        <a:t>1</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Palms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err="1">
                          <a:effectLst/>
                          <a:latin typeface="Arial Narrow" panose="020B0606020202030204" pitchFamily="34" charset="0"/>
                        </a:rPr>
                        <a:t>Pirotti</a:t>
                      </a:r>
                      <a:r>
                        <a:rPr lang="en-US" sz="1200" dirty="0">
                          <a:effectLst/>
                          <a:latin typeface="Arial Narrow" panose="020B0606020202030204" pitchFamily="34" charset="0"/>
                        </a:rPr>
                        <a:t> Projects &amp; Properties Ltd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err="1">
                          <a:effectLst/>
                          <a:latin typeface="Arial Narrow" panose="020B0606020202030204" pitchFamily="34" charset="0"/>
                        </a:rPr>
                        <a:t>Dawaki</a:t>
                      </a:r>
                      <a:r>
                        <a:rPr lang="en-US" sz="1200" dirty="0">
                          <a:effectLst/>
                          <a:latin typeface="Arial Narrow" panose="020B0606020202030204" pitchFamily="34" charset="0"/>
                        </a:rPr>
                        <a:t>, Abuja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rPr>
                        <a:t>18</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3-Bedroom</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Apartments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1101973767"/>
                  </a:ext>
                </a:extLst>
              </a:tr>
              <a:tr h="724888">
                <a:tc rowSpan="2">
                  <a:txBody>
                    <a:bodyPr/>
                    <a:lstStyle/>
                    <a:p>
                      <a:pPr algn="ctr">
                        <a:lnSpc>
                          <a:spcPct val="115000"/>
                        </a:lnSpc>
                        <a:spcAft>
                          <a:spcPts val="1000"/>
                        </a:spcAft>
                      </a:pPr>
                      <a:r>
                        <a:rPr lang="en-US" sz="1200" dirty="0">
                          <a:effectLst/>
                          <a:latin typeface="Arial Narrow" panose="020B0606020202030204" pitchFamily="34"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nSpc>
                          <a:spcPct val="115000"/>
                        </a:lnSpc>
                        <a:spcAft>
                          <a:spcPts val="100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Diplomatic Residences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Plot 279/280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Katampe</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Extension, Abuja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22</a:t>
                      </a:r>
                    </a:p>
                  </a:txBody>
                  <a:tcPr marL="68580" marR="685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4-Bedroom</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Terraced Duplex with BQ</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28222353"/>
                  </a:ext>
                </a:extLst>
              </a:tr>
              <a:tr h="515154">
                <a:tc vMerge="1">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err="1">
                          <a:effectLst/>
                          <a:latin typeface="Arial Narrow" panose="020B0606020202030204" pitchFamily="34" charset="0"/>
                        </a:rPr>
                        <a:t>Dalice</a:t>
                      </a:r>
                      <a:r>
                        <a:rPr lang="en-US" sz="1200" dirty="0">
                          <a:effectLst/>
                          <a:latin typeface="Arial Narrow" panose="020B0606020202030204" pitchFamily="34" charset="0"/>
                        </a:rPr>
                        <a:t> Luxury Apartments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Area 1, </a:t>
                      </a:r>
                      <a:r>
                        <a:rPr lang="en-US" sz="1200" dirty="0" err="1">
                          <a:effectLst/>
                          <a:latin typeface="Arial Narrow" panose="020B0606020202030204" pitchFamily="34" charset="0"/>
                        </a:rPr>
                        <a:t>Garki</a:t>
                      </a:r>
                      <a:r>
                        <a:rPr lang="en-US" sz="1200" dirty="0">
                          <a:effectLst/>
                          <a:latin typeface="Arial Narrow" panose="020B0606020202030204" pitchFamily="34" charset="0"/>
                        </a:rPr>
                        <a:t>, Abuja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24</a:t>
                      </a: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3-Bedroom &amp; 1-Bedroom Luxury Apartments</a:t>
                      </a:r>
                    </a:p>
                  </a:txBody>
                  <a:tcPr marL="45080" marR="45080" marT="0" marB="0"/>
                </a:tc>
                <a:extLst>
                  <a:ext uri="{0D108BD9-81ED-4DB2-BD59-A6C34878D82A}">
                    <a16:rowId xmlns="" xmlns:a16="http://schemas.microsoft.com/office/drawing/2014/main" val="1410030806"/>
                  </a:ext>
                </a:extLst>
              </a:tr>
              <a:tr h="1280850">
                <a:tc>
                  <a:txBody>
                    <a:bodyPr/>
                    <a:lstStyle/>
                    <a:p>
                      <a:pPr algn="ctr">
                        <a:lnSpc>
                          <a:spcPct val="115000"/>
                        </a:lnSpc>
                        <a:spcAft>
                          <a:spcPts val="1000"/>
                        </a:spcAft>
                      </a:pPr>
                      <a:r>
                        <a:rPr lang="en-US" sz="1200" dirty="0">
                          <a:effectLst/>
                          <a:latin typeface="Arial Narrow" panose="020B0606020202030204" pitchFamily="34" charset="0"/>
                          <a:ea typeface="+mn-ea"/>
                          <a:cs typeface="+mn-cs"/>
                        </a:rPr>
                        <a:t>3</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Academic Garden City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SAS-Royal &amp; Associates</a:t>
                      </a:r>
                      <a:r>
                        <a:rPr lang="en-US" sz="1200" baseline="0" dirty="0">
                          <a:effectLst/>
                          <a:latin typeface="Arial Narrow" panose="020B0606020202030204" pitchFamily="34" charset="0"/>
                        </a:rPr>
                        <a:t> Construction Company Ltd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Opposite Medical Centre, </a:t>
                      </a:r>
                      <a:r>
                        <a:rPr lang="en-US" sz="1200" dirty="0" err="1">
                          <a:effectLst/>
                          <a:latin typeface="Arial Narrow" panose="020B0606020202030204" pitchFamily="34" charset="0"/>
                        </a:rPr>
                        <a:t>Kalgo</a:t>
                      </a:r>
                      <a:r>
                        <a:rPr lang="en-US" sz="1200" dirty="0">
                          <a:effectLst/>
                          <a:latin typeface="Arial Narrow" panose="020B0606020202030204" pitchFamily="34" charset="0"/>
                        </a:rPr>
                        <a:t>, </a:t>
                      </a:r>
                      <a:r>
                        <a:rPr lang="en-US" sz="1200" dirty="0" err="1">
                          <a:effectLst/>
                          <a:latin typeface="Arial Narrow" panose="020B0606020202030204" pitchFamily="34" charset="0"/>
                        </a:rPr>
                        <a:t>Kebi</a:t>
                      </a:r>
                      <a:r>
                        <a:rPr lang="en-US" sz="1200" dirty="0">
                          <a:effectLst/>
                          <a:latin typeface="Arial Narrow" panose="020B0606020202030204" pitchFamily="34" charset="0"/>
                        </a:rPr>
                        <a:t> State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rPr>
                        <a:t>100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3-Bedroom &amp; 2-Bedroom Detached Bungalows</a:t>
                      </a:r>
                    </a:p>
                  </a:txBody>
                  <a:tcPr marL="45080" marR="45080" marT="0" marB="0"/>
                </a:tc>
                <a:extLst>
                  <a:ext uri="{0D108BD9-81ED-4DB2-BD59-A6C34878D82A}">
                    <a16:rowId xmlns="" xmlns:a16="http://schemas.microsoft.com/office/drawing/2014/main" val="1772007392"/>
                  </a:ext>
                </a:extLst>
              </a:tr>
              <a:tr h="724888">
                <a:tc>
                  <a:txBody>
                    <a:bodyPr/>
                    <a:lstStyle/>
                    <a:p>
                      <a:pPr algn="ct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4</a:t>
                      </a:r>
                    </a:p>
                  </a:txBody>
                  <a:tcPr marL="45080" marR="45080" marT="0" marB="0"/>
                </a:tc>
                <a:tc>
                  <a:txBody>
                    <a:bodyPr/>
                    <a:lstStyle/>
                    <a:p>
                      <a:pPr algn="just">
                        <a:lnSpc>
                          <a:spcPct val="115000"/>
                        </a:lnSpc>
                        <a:spcAft>
                          <a:spcPts val="1000"/>
                        </a:spcAft>
                      </a:pPr>
                      <a:r>
                        <a:rPr lang="en-US" sz="1200" dirty="0" err="1">
                          <a:effectLst/>
                          <a:latin typeface="Arial Narrow" panose="020B0606020202030204" pitchFamily="34" charset="0"/>
                          <a:ea typeface="+mn-ea"/>
                          <a:cs typeface="+mn-cs"/>
                        </a:rPr>
                        <a:t>Muwaffaq</a:t>
                      </a:r>
                      <a:r>
                        <a:rPr lang="en-US" sz="1200" baseline="0" dirty="0">
                          <a:effectLst/>
                          <a:latin typeface="Arial Narrow" panose="020B0606020202030204" pitchFamily="34" charset="0"/>
                          <a:ea typeface="+mn-ea"/>
                          <a:cs typeface="+mn-cs"/>
                        </a:rPr>
                        <a:t> Homes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err="1">
                          <a:effectLst/>
                          <a:latin typeface="Arial Narrow" panose="020B0606020202030204" pitchFamily="34" charset="0"/>
                        </a:rPr>
                        <a:t>Muwaffaq</a:t>
                      </a:r>
                      <a:r>
                        <a:rPr lang="en-US" sz="1200" dirty="0">
                          <a:effectLst/>
                          <a:latin typeface="Arial Narrow" panose="020B0606020202030204" pitchFamily="34" charset="0"/>
                        </a:rPr>
                        <a:t> Engineering Services Ltd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Millennium City, Kaduna </a:t>
                      </a:r>
                      <a:r>
                        <a:rPr lang="en-US" sz="1200" dirty="0" err="1">
                          <a:effectLst/>
                          <a:latin typeface="Arial Narrow" panose="020B0606020202030204" pitchFamily="34" charset="0"/>
                        </a:rPr>
                        <a:t>Kaduna</a:t>
                      </a:r>
                      <a:r>
                        <a:rPr lang="en-US" sz="1200" dirty="0">
                          <a:effectLst/>
                          <a:latin typeface="Arial Narrow" panose="020B0606020202030204" pitchFamily="34" charset="0"/>
                        </a:rPr>
                        <a:t> State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300</a:t>
                      </a:r>
                    </a:p>
                  </a:txBody>
                  <a:tcPr marL="45080" marR="45080" marT="0" marB="0"/>
                </a:tc>
                <a:tc>
                  <a:txBody>
                    <a:bodyPr/>
                    <a:lstStyle/>
                    <a:p>
                      <a:pPr marL="467995" lvl="0" algn="l">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4-Bedroom, 3-</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Bedroom &amp; 2-Bedroom Bungalows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211842982"/>
                  </a:ext>
                </a:extLst>
              </a:tr>
              <a:tr h="910208">
                <a:tc>
                  <a:txBody>
                    <a:bodyPr/>
                    <a:lstStyle/>
                    <a:p>
                      <a:pPr algn="ctr">
                        <a:lnSpc>
                          <a:spcPct val="115000"/>
                        </a:lnSpc>
                        <a:spcAft>
                          <a:spcPts val="1000"/>
                        </a:spcAft>
                      </a:pPr>
                      <a:r>
                        <a:rPr lang="en-US" sz="1200" dirty="0">
                          <a:effectLst/>
                          <a:latin typeface="Arial Narrow" panose="020B0606020202030204" pitchFamily="34" charset="0"/>
                          <a:ea typeface="+mn-ea"/>
                          <a:cs typeface="+mn-cs"/>
                        </a:rPr>
                        <a:t>5</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err="1">
                          <a:effectLst/>
                          <a:latin typeface="Arial Narrow" panose="020B0606020202030204" pitchFamily="34" charset="0"/>
                        </a:rPr>
                        <a:t>Cedarwood</a:t>
                      </a:r>
                      <a:r>
                        <a:rPr lang="en-US" sz="1200" dirty="0">
                          <a:effectLst/>
                          <a:latin typeface="Arial Narrow" panose="020B0606020202030204" pitchFamily="34" charset="0"/>
                        </a:rPr>
                        <a:t> City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ea typeface="+mn-ea"/>
                          <a:cs typeface="+mn-cs"/>
                        </a:rPr>
                        <a:t>White</a:t>
                      </a:r>
                      <a:r>
                        <a:rPr lang="en-US" sz="1200" baseline="0" dirty="0">
                          <a:effectLst/>
                          <a:latin typeface="Arial Narrow" panose="020B0606020202030204" pitchFamily="34" charset="0"/>
                          <a:ea typeface="+mn-ea"/>
                          <a:cs typeface="+mn-cs"/>
                        </a:rPr>
                        <a:t> Avenue Real Estate Company Ltd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just">
                        <a:lnSpc>
                          <a:spcPct val="115000"/>
                        </a:lnSpc>
                        <a:spcAft>
                          <a:spcPts val="1000"/>
                        </a:spcAft>
                      </a:pPr>
                      <a:r>
                        <a:rPr lang="en-US" sz="1200" dirty="0">
                          <a:effectLst/>
                          <a:latin typeface="Arial Narrow" panose="020B0606020202030204" pitchFamily="34" charset="0"/>
                        </a:rPr>
                        <a:t>F01 District, </a:t>
                      </a:r>
                      <a:r>
                        <a:rPr lang="en-US" sz="1200" dirty="0" err="1">
                          <a:effectLst/>
                          <a:latin typeface="Arial Narrow" panose="020B0606020202030204" pitchFamily="34" charset="0"/>
                        </a:rPr>
                        <a:t>Kubwa</a:t>
                      </a:r>
                      <a:r>
                        <a:rPr lang="en-US" sz="1200" dirty="0">
                          <a:effectLst/>
                          <a:latin typeface="Arial Narrow" panose="020B0606020202030204" pitchFamily="34" charset="0"/>
                        </a:rPr>
                        <a:t>,  Abuja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92</a:t>
                      </a:r>
                    </a:p>
                  </a:txBody>
                  <a:tcPr marL="45080" marR="45080" marT="0" marB="0"/>
                </a:tc>
                <a:tc>
                  <a:txBody>
                    <a:bodyPr/>
                    <a:lstStyle/>
                    <a:p>
                      <a:pPr marL="467995" algn="r">
                        <a:lnSpc>
                          <a:spcPct val="115000"/>
                        </a:lnSpc>
                        <a:spcAft>
                          <a:spcPts val="10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4-Bedroom &amp; 3-Bedroom Terraced Duplexes</a:t>
                      </a:r>
                    </a:p>
                  </a:txBody>
                  <a:tcPr marL="45080" marR="45080" marT="0" marB="0"/>
                </a:tc>
                <a:extLst>
                  <a:ext uri="{0D108BD9-81ED-4DB2-BD59-A6C34878D82A}">
                    <a16:rowId xmlns="" xmlns:a16="http://schemas.microsoft.com/office/drawing/2014/main" val="3063724192"/>
                  </a:ext>
                </a:extLst>
              </a:tr>
            </a:tbl>
          </a:graphicData>
        </a:graphic>
      </p:graphicFrame>
      <p:sp>
        <p:nvSpPr>
          <p:cNvPr id="4" name="Slide Number Placeholder 3"/>
          <p:cNvSpPr>
            <a:spLocks noGrp="1"/>
          </p:cNvSpPr>
          <p:nvPr>
            <p:ph type="sldNum" sz="quarter" idx="12"/>
          </p:nvPr>
        </p:nvSpPr>
        <p:spPr/>
        <p:txBody>
          <a:bodyPr/>
          <a:lstStyle/>
          <a:p>
            <a:fld id="{40316E9D-1272-4DF7-9C40-D2DE4D6AFDE6}" type="slidenum">
              <a:rPr lang="en-US" altLang="x-none" smtClean="0"/>
              <a:pPr/>
              <a:t>17</a:t>
            </a:fld>
            <a:endParaRPr lang="en-US" altLang="x-non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30A77FF-CA5B-3C56-F796-F70D1C032126}"/>
              </a:ext>
            </a:extLst>
          </p:cNvPr>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27651" name="Rectangle 4">
            <a:extLst>
              <a:ext uri="{FF2B5EF4-FFF2-40B4-BE49-F238E27FC236}">
                <a16:creationId xmlns="" xmlns:a16="http://schemas.microsoft.com/office/drawing/2014/main" id="{595BACF4-CCC9-B09D-BBDE-F24961A251B4}"/>
              </a:ext>
            </a:extLst>
          </p:cNvPr>
          <p:cNvSpPr>
            <a:spLocks noChangeArrowheads="1"/>
          </p:cNvSpPr>
          <p:nvPr/>
        </p:nvSpPr>
        <p:spPr bwMode="auto">
          <a:xfrm>
            <a:off x="647700" y="1084263"/>
            <a:ext cx="10896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marL="0" indent="0" algn="just" eaLnBrk="1" hangingPunct="1">
              <a:lnSpc>
                <a:spcPct val="115000"/>
              </a:lnSpc>
            </a:pPr>
            <a:r>
              <a:rPr lang="en-US" altLang="en-US" b="1" u="sng" dirty="0">
                <a:latin typeface="Century Gothic" panose="020B0502020202020204" pitchFamily="34" charset="0"/>
                <a:cs typeface="Times New Roman" panose="02020603050405020304" pitchFamily="18" charset="0"/>
              </a:rPr>
              <a:t>Partnership with Genuine Developers (GDs) Cont’d.:</a:t>
            </a:r>
          </a:p>
        </p:txBody>
      </p:sp>
      <p:graphicFrame>
        <p:nvGraphicFramePr>
          <p:cNvPr id="6" name="Table 5">
            <a:extLst>
              <a:ext uri="{FF2B5EF4-FFF2-40B4-BE49-F238E27FC236}">
                <a16:creationId xmlns="" xmlns:a16="http://schemas.microsoft.com/office/drawing/2014/main" id="{2D120AC8-2753-7675-AF4A-43251314F1D1}"/>
              </a:ext>
            </a:extLst>
          </p:cNvPr>
          <p:cNvGraphicFramePr>
            <a:graphicFrameLocks noGrp="1"/>
          </p:cNvGraphicFramePr>
          <p:nvPr/>
        </p:nvGraphicFramePr>
        <p:xfrm>
          <a:off x="984249" y="1693671"/>
          <a:ext cx="7981951" cy="4240880"/>
        </p:xfrm>
        <a:graphic>
          <a:graphicData uri="http://schemas.openxmlformats.org/drawingml/2006/table">
            <a:tbl>
              <a:tblPr firstRow="1" firstCol="1" bandRow="1">
                <a:tableStyleId>{5C22544A-7EE6-4342-B048-85BDC9FD1C3A}</a:tableStyleId>
              </a:tblPr>
              <a:tblGrid>
                <a:gridCol w="922928">
                  <a:extLst>
                    <a:ext uri="{9D8B030D-6E8A-4147-A177-3AD203B41FA5}">
                      <a16:colId xmlns="" xmlns:a16="http://schemas.microsoft.com/office/drawing/2014/main" val="403676910"/>
                    </a:ext>
                  </a:extLst>
                </a:gridCol>
                <a:gridCol w="1772964">
                  <a:extLst>
                    <a:ext uri="{9D8B030D-6E8A-4147-A177-3AD203B41FA5}">
                      <a16:colId xmlns="" xmlns:a16="http://schemas.microsoft.com/office/drawing/2014/main" val="3596206605"/>
                    </a:ext>
                  </a:extLst>
                </a:gridCol>
                <a:gridCol w="2444423">
                  <a:extLst>
                    <a:ext uri="{9D8B030D-6E8A-4147-A177-3AD203B41FA5}">
                      <a16:colId xmlns="" xmlns:a16="http://schemas.microsoft.com/office/drawing/2014/main" val="3677134639"/>
                    </a:ext>
                  </a:extLst>
                </a:gridCol>
                <a:gridCol w="1572272">
                  <a:extLst>
                    <a:ext uri="{9D8B030D-6E8A-4147-A177-3AD203B41FA5}">
                      <a16:colId xmlns="" xmlns:a16="http://schemas.microsoft.com/office/drawing/2014/main" val="3868843037"/>
                    </a:ext>
                  </a:extLst>
                </a:gridCol>
                <a:gridCol w="1269364">
                  <a:extLst>
                    <a:ext uri="{9D8B030D-6E8A-4147-A177-3AD203B41FA5}">
                      <a16:colId xmlns="" xmlns:a16="http://schemas.microsoft.com/office/drawing/2014/main" val="606934940"/>
                    </a:ext>
                  </a:extLst>
                </a:gridCol>
              </a:tblGrid>
              <a:tr h="618946">
                <a:tc>
                  <a:txBody>
                    <a:bodyPr/>
                    <a:lstStyle/>
                    <a:p>
                      <a:pPr indent="179705" algn="ctr">
                        <a:lnSpc>
                          <a:spcPct val="115000"/>
                        </a:lnSpc>
                        <a:spcAft>
                          <a:spcPts val="1000"/>
                        </a:spcAft>
                      </a:pPr>
                      <a:r>
                        <a:rPr lang="en-US" sz="1700" dirty="0">
                          <a:effectLst/>
                          <a:latin typeface="Arial Narrow" panose="020B0606020202030204" pitchFamily="34" charset="0"/>
                          <a:ea typeface="+mn-ea"/>
                          <a:cs typeface="+mn-cs"/>
                        </a:rPr>
                        <a:t>S/NO</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179705" algn="ctr">
                        <a:lnSpc>
                          <a:spcPct val="115000"/>
                        </a:lnSpc>
                        <a:spcAft>
                          <a:spcPts val="1000"/>
                        </a:spcAft>
                      </a:pPr>
                      <a:r>
                        <a:rPr lang="en-US" sz="1700" dirty="0">
                          <a:effectLst/>
                          <a:latin typeface="Arial Narrow" panose="020B0606020202030204" pitchFamily="34" charset="0"/>
                        </a:rPr>
                        <a:t>NAME OF ESTATE</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gn="ctr">
                        <a:lnSpc>
                          <a:spcPct val="115000"/>
                        </a:lnSpc>
                        <a:spcAft>
                          <a:spcPts val="1000"/>
                        </a:spcAft>
                      </a:pPr>
                      <a:r>
                        <a:rPr lang="en-US" sz="1700" dirty="0">
                          <a:effectLst/>
                          <a:latin typeface="Arial Narrow" panose="020B0606020202030204" pitchFamily="34" charset="0"/>
                        </a:rPr>
                        <a:t>DEVELOPER</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indent="33655">
                        <a:lnSpc>
                          <a:spcPct val="115000"/>
                        </a:lnSpc>
                        <a:spcAft>
                          <a:spcPts val="1000"/>
                        </a:spcAft>
                      </a:pPr>
                      <a:r>
                        <a:rPr lang="en-US" sz="1700" dirty="0">
                          <a:effectLst/>
                          <a:latin typeface="Arial Narrow" panose="020B0606020202030204" pitchFamily="34" charset="0"/>
                        </a:rPr>
                        <a:t>LOCATION</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tc>
                  <a:txBody>
                    <a:bodyPr/>
                    <a:lstStyle/>
                    <a:p>
                      <a:pPr algn="ctr">
                        <a:lnSpc>
                          <a:spcPct val="115000"/>
                        </a:lnSpc>
                        <a:spcAft>
                          <a:spcPts val="1000"/>
                        </a:spcAft>
                      </a:pPr>
                      <a:r>
                        <a:rPr lang="en-US" sz="1700" dirty="0">
                          <a:effectLst/>
                          <a:latin typeface="Arial Narrow" panose="020B0606020202030204" pitchFamily="34" charset="0"/>
                        </a:rPr>
                        <a:t>TOTAL NO. OF UNITS</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080" marR="45080" marT="0" marB="0"/>
                </a:tc>
                <a:extLst>
                  <a:ext uri="{0D108BD9-81ED-4DB2-BD59-A6C34878D82A}">
                    <a16:rowId xmlns="" xmlns:a16="http://schemas.microsoft.com/office/drawing/2014/main" val="3977658791"/>
                  </a:ext>
                </a:extLst>
              </a:tr>
              <a:tr h="326376">
                <a:tc>
                  <a:txBody>
                    <a:bodyPr/>
                    <a:lstStyle/>
                    <a:p>
                      <a:pPr algn="ctr">
                        <a:lnSpc>
                          <a:spcPct val="115000"/>
                        </a:lnSpc>
                        <a:spcAft>
                          <a:spcPts val="1000"/>
                        </a:spcAft>
                      </a:pPr>
                      <a:r>
                        <a:rPr lang="en-US" sz="1700" smtClean="0">
                          <a:effectLst/>
                          <a:latin typeface="Arial Narrow" panose="020B0606020202030204" pitchFamily="34" charset="0"/>
                          <a:ea typeface="Times New Roman" panose="02020603050405020304" pitchFamily="18" charset="0"/>
                          <a:cs typeface="Times New Roman" panose="02020603050405020304" pitchFamily="18" charset="0"/>
                        </a:rPr>
                        <a:t>12</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700" dirty="0" err="1">
                          <a:effectLst/>
                          <a:latin typeface="Arial Narrow" panose="020B0606020202030204" pitchFamily="34" charset="0"/>
                          <a:ea typeface="Times New Roman" panose="02020603050405020304" pitchFamily="18" charset="0"/>
                          <a:cs typeface="Times New Roman" panose="02020603050405020304" pitchFamily="18" charset="0"/>
                        </a:rPr>
                        <a:t>Beracah</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Beracah Global Homes Ltd</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Kuje, Abuja</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24</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01973767"/>
                  </a:ext>
                </a:extLst>
              </a:tr>
              <a:tr h="553054">
                <a:tc rowSpan="5">
                  <a:txBody>
                    <a:bodyPr/>
                    <a:lstStyle/>
                    <a:p>
                      <a:pPr algn="ct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13</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Lake View Residences</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Plot 185 Katampe Extension, Abuja</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2</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28222353"/>
                  </a:ext>
                </a:extLst>
              </a:tr>
              <a:tr h="553054">
                <a:tc vMerge="1">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Fair View Residences</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Plot 68 Katampe Extension, Abuja</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10</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10030806"/>
                  </a:ext>
                </a:extLst>
              </a:tr>
              <a:tr h="553054">
                <a:tc vMerge="1">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Rehoboth Residences</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Plot 185 </a:t>
                      </a:r>
                      <a:r>
                        <a:rPr lang="en-US" sz="1700" dirty="0" err="1">
                          <a:effectLst/>
                          <a:latin typeface="Arial Narrow" panose="020B0606020202030204" pitchFamily="34" charset="0"/>
                          <a:ea typeface="Times New Roman" panose="02020603050405020304" pitchFamily="18" charset="0"/>
                          <a:cs typeface="Times New Roman" panose="02020603050405020304" pitchFamily="18" charset="0"/>
                        </a:rPr>
                        <a:t>Jahi</a:t>
                      </a: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 Abuja</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7</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72007392"/>
                  </a:ext>
                </a:extLst>
              </a:tr>
              <a:tr h="553054">
                <a:tc vMerge="1">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Diplomatic Residences</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Plot 280 </a:t>
                      </a:r>
                      <a:r>
                        <a:rPr lang="en-US" sz="1700" dirty="0" err="1">
                          <a:effectLst/>
                          <a:latin typeface="Arial Narrow" panose="020B0606020202030204" pitchFamily="34" charset="0"/>
                          <a:ea typeface="Times New Roman" panose="02020603050405020304" pitchFamily="18" charset="0"/>
                          <a:cs typeface="Times New Roman" panose="02020603050405020304" pitchFamily="18" charset="0"/>
                        </a:rPr>
                        <a:t>Katampe</a:t>
                      </a: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 Extension, Abuja</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14</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1842982"/>
                  </a:ext>
                </a:extLst>
              </a:tr>
              <a:tr h="553054">
                <a:tc vMerge="1">
                  <a:txBody>
                    <a:bodyPr/>
                    <a:lstStyle/>
                    <a:p>
                      <a:pPr algn="ctr">
                        <a:lnSpc>
                          <a:spcPct val="115000"/>
                        </a:lnSpc>
                        <a:spcAft>
                          <a:spcPts val="1000"/>
                        </a:spcAft>
                      </a:pP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700" dirty="0">
                          <a:effectLst/>
                          <a:latin typeface="Arial Narrow" panose="020B0606020202030204" pitchFamily="34" charset="0"/>
                          <a:ea typeface="Times New Roman" panose="02020603050405020304" pitchFamily="18" charset="0"/>
                          <a:cs typeface="Times New Roman" panose="02020603050405020304" pitchFamily="18" charset="0"/>
                        </a:rPr>
                        <a:t>Fair View Apartments</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Standard Structures Ltd</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Area 1, Garki, Abuja</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700">
                          <a:effectLst/>
                          <a:latin typeface="Arial Narrow" panose="020B0606020202030204" pitchFamily="34" charset="0"/>
                          <a:ea typeface="Times New Roman" panose="02020603050405020304" pitchFamily="18" charset="0"/>
                          <a:cs typeface="Times New Roman" panose="02020603050405020304" pitchFamily="18" charset="0"/>
                        </a:rPr>
                        <a:t>9</a:t>
                      </a:r>
                      <a:endParaRPr lang="en-US" sz="17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3724192"/>
                  </a:ext>
                </a:extLst>
              </a:tr>
              <a:tr h="316138">
                <a:tc gridSpan="4">
                  <a:txBody>
                    <a:bodyPr/>
                    <a:lstStyle/>
                    <a:p>
                      <a:pPr marL="467995" algn="r">
                        <a:lnSpc>
                          <a:spcPct val="115000"/>
                        </a:lnSpc>
                        <a:spcAft>
                          <a:spcPts val="1000"/>
                        </a:spcAft>
                      </a:pPr>
                      <a:r>
                        <a:rPr lang="en-US" sz="1700" b="1" dirty="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67995" algn="r">
                        <a:lnSpc>
                          <a:spcPct val="115000"/>
                        </a:lnSpc>
                        <a:spcAft>
                          <a:spcPts val="1000"/>
                        </a:spcAft>
                      </a:pPr>
                      <a:r>
                        <a:rPr lang="en-US" sz="1700" b="1" dirty="0">
                          <a:effectLst/>
                          <a:latin typeface="Arial Narrow" panose="020B0606020202030204" pitchFamily="34" charset="0"/>
                          <a:ea typeface="Times New Roman" panose="02020603050405020304" pitchFamily="18" charset="0"/>
                          <a:cs typeface="Times New Roman" panose="02020603050405020304" pitchFamily="18" charset="0"/>
                        </a:rPr>
                        <a:t>580</a:t>
                      </a:r>
                      <a:endParaRPr lang="en-US"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42485523"/>
                  </a:ext>
                </a:extLst>
              </a:tr>
            </a:tbl>
          </a:graphicData>
        </a:graphic>
      </p:graphicFrame>
      <p:sp>
        <p:nvSpPr>
          <p:cNvPr id="5" name="Slide Number Placeholder 4"/>
          <p:cNvSpPr>
            <a:spLocks noGrp="1"/>
          </p:cNvSpPr>
          <p:nvPr>
            <p:ph type="sldNum" sz="quarter" idx="12"/>
          </p:nvPr>
        </p:nvSpPr>
        <p:spPr/>
        <p:txBody>
          <a:bodyPr/>
          <a:lstStyle/>
          <a:p>
            <a:fld id="{40316E9D-1272-4DF7-9C40-D2DE4D6AFDE6}" type="slidenum">
              <a:rPr lang="en-US" altLang="x-none" smtClean="0"/>
              <a:pPr/>
              <a:t>18</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CEF7829-FDFA-DF1B-92C6-5B814D01F697}"/>
              </a:ext>
            </a:extLst>
          </p:cNvPr>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2" name="Rectangle 1">
            <a:extLst>
              <a:ext uri="{FF2B5EF4-FFF2-40B4-BE49-F238E27FC236}">
                <a16:creationId xmlns="" xmlns:a16="http://schemas.microsoft.com/office/drawing/2014/main" id="{DE69E512-9FEB-7FF1-9DF6-34CCF06EB24D}"/>
              </a:ext>
            </a:extLst>
          </p:cNvPr>
          <p:cNvSpPr/>
          <p:nvPr/>
        </p:nvSpPr>
        <p:spPr>
          <a:xfrm>
            <a:off x="971550" y="1176338"/>
            <a:ext cx="10401300" cy="1235403"/>
          </a:xfrm>
          <a:prstGeom prst="rect">
            <a:avLst/>
          </a:prstGeom>
        </p:spPr>
        <p:txBody>
          <a:bodyPr>
            <a:spAutoFit/>
          </a:bodyPr>
          <a:lstStyle/>
          <a:p>
            <a:pPr algn="just" eaLnBrk="1" fontAlgn="auto" hangingPunct="1">
              <a:lnSpc>
                <a:spcPct val="115000"/>
              </a:lnSpc>
              <a:spcBef>
                <a:spcPts val="0"/>
              </a:spcBef>
              <a:spcAft>
                <a:spcPts val="0"/>
              </a:spcAft>
              <a:defRPr/>
            </a:pPr>
            <a:r>
              <a:rPr lang="en-US" b="1" u="sng" dirty="0">
                <a:latin typeface="Century Gothic" panose="020B0502020202020204" pitchFamily="34" charset="0"/>
                <a:ea typeface="Times New Roman" panose="02020603050405020304" pitchFamily="18" charset="0"/>
                <a:cs typeface="Times New Roman" panose="02020603050405020304" pitchFamily="18" charset="0"/>
              </a:rPr>
              <a:t>Partnership with Family Homes Funds (FHF):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Similarly, the Bank has executed an MOU with FHF to promote the sales through the provision mortgages for houses developed and funded by FHF in the following locations: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82FDB915-D707-09A9-DC30-BFD3D16962A9}"/>
              </a:ext>
            </a:extLst>
          </p:cNvPr>
          <p:cNvGraphicFramePr>
            <a:graphicFrameLocks noGrp="1"/>
          </p:cNvGraphicFramePr>
          <p:nvPr/>
        </p:nvGraphicFramePr>
        <p:xfrm>
          <a:off x="1314450" y="2533645"/>
          <a:ext cx="6309190" cy="3190111"/>
        </p:xfrm>
        <a:graphic>
          <a:graphicData uri="http://schemas.openxmlformats.org/drawingml/2006/table">
            <a:tbl>
              <a:tblPr firstRow="1" firstCol="1" bandRow="1">
                <a:tableStyleId>{5C22544A-7EE6-4342-B048-85BDC9FD1C3A}</a:tableStyleId>
              </a:tblPr>
              <a:tblGrid>
                <a:gridCol w="3297733">
                  <a:extLst>
                    <a:ext uri="{9D8B030D-6E8A-4147-A177-3AD203B41FA5}">
                      <a16:colId xmlns="" xmlns:a16="http://schemas.microsoft.com/office/drawing/2014/main" val="1366068917"/>
                    </a:ext>
                  </a:extLst>
                </a:gridCol>
                <a:gridCol w="3011457">
                  <a:extLst>
                    <a:ext uri="{9D8B030D-6E8A-4147-A177-3AD203B41FA5}">
                      <a16:colId xmlns="" xmlns:a16="http://schemas.microsoft.com/office/drawing/2014/main" val="388255168"/>
                    </a:ext>
                  </a:extLst>
                </a:gridCol>
              </a:tblGrid>
              <a:tr h="685805">
                <a:tc>
                  <a:txBody>
                    <a:bodyPr/>
                    <a:lstStyle/>
                    <a:p>
                      <a:pPr marL="467995" algn="ctr">
                        <a:lnSpc>
                          <a:spcPct val="115000"/>
                        </a:lnSpc>
                        <a:spcAft>
                          <a:spcPts val="1000"/>
                        </a:spcAft>
                      </a:pPr>
                      <a:r>
                        <a:rPr lang="en-US" sz="1800" dirty="0">
                          <a:effectLst/>
                        </a:rPr>
                        <a:t>ESTATE AND 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ctr">
                        <a:lnSpc>
                          <a:spcPct val="115000"/>
                        </a:lnSpc>
                        <a:spcAft>
                          <a:spcPts val="1000"/>
                        </a:spcAft>
                      </a:pPr>
                      <a:r>
                        <a:rPr lang="en-US" sz="1800" dirty="0">
                          <a:effectLst/>
                        </a:rPr>
                        <a:t>TOTAL NO. OF UNITS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10460464"/>
                  </a:ext>
                </a:extLst>
              </a:tr>
              <a:tr h="357758">
                <a:tc>
                  <a:txBody>
                    <a:bodyPr/>
                    <a:lstStyle/>
                    <a:p>
                      <a:pPr algn="r">
                        <a:lnSpc>
                          <a:spcPct val="115000"/>
                        </a:lnSpc>
                        <a:spcAft>
                          <a:spcPts val="1000"/>
                        </a:spcAft>
                      </a:pPr>
                      <a:r>
                        <a:rPr lang="en-US" sz="1800" dirty="0" err="1">
                          <a:effectLst/>
                        </a:rPr>
                        <a:t>Luvu</a:t>
                      </a:r>
                      <a:r>
                        <a:rPr lang="en-US" sz="1800" dirty="0">
                          <a:effectLst/>
                        </a:rPr>
                        <a:t> Estate, </a:t>
                      </a:r>
                      <a:r>
                        <a:rPr lang="en-US" sz="1800" dirty="0" err="1">
                          <a:effectLst/>
                        </a:rPr>
                        <a:t>Nasarawa</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50951780"/>
                  </a:ext>
                </a:extLst>
              </a:tr>
              <a:tr h="357758">
                <a:tc>
                  <a:txBody>
                    <a:bodyPr/>
                    <a:lstStyle/>
                    <a:p>
                      <a:pPr algn="r">
                        <a:lnSpc>
                          <a:spcPct val="115000"/>
                        </a:lnSpc>
                        <a:spcAft>
                          <a:spcPts val="1000"/>
                        </a:spcAft>
                      </a:pPr>
                      <a:r>
                        <a:rPr lang="en-US" sz="1800" dirty="0">
                          <a:effectLst/>
                        </a:rPr>
                        <a:t>Millennium City, Kaduna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87714581"/>
                  </a:ext>
                </a:extLst>
              </a:tr>
              <a:tr h="357758">
                <a:tc>
                  <a:txBody>
                    <a:bodyPr/>
                    <a:lstStyle/>
                    <a:p>
                      <a:pPr marL="467995" algn="r">
                        <a:lnSpc>
                          <a:spcPct val="115000"/>
                        </a:lnSpc>
                        <a:spcAft>
                          <a:spcPts val="1000"/>
                        </a:spcAft>
                      </a:pPr>
                      <a:r>
                        <a:rPr lang="en-US" sz="1800" dirty="0" err="1">
                          <a:effectLst/>
                        </a:rPr>
                        <a:t>Abirba</a:t>
                      </a:r>
                      <a:r>
                        <a:rPr lang="en-US" sz="1800" dirty="0">
                          <a:effectLst/>
                        </a:rPr>
                        <a:t>, Delta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26605061"/>
                  </a:ext>
                </a:extLst>
              </a:tr>
              <a:tr h="357758">
                <a:tc>
                  <a:txBody>
                    <a:bodyPr/>
                    <a:lstStyle/>
                    <a:p>
                      <a:pPr marL="467995" algn="r">
                        <a:lnSpc>
                          <a:spcPct val="115000"/>
                        </a:lnSpc>
                        <a:spcAft>
                          <a:spcPts val="1000"/>
                        </a:spcAft>
                      </a:pPr>
                      <a:r>
                        <a:rPr lang="en-US" sz="1800" dirty="0">
                          <a:effectLst/>
                        </a:rPr>
                        <a:t>Ogun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a:effectLst/>
                        </a:rPr>
                        <a:t>105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62701361"/>
                  </a:ext>
                </a:extLst>
              </a:tr>
              <a:tr h="357758">
                <a:tc>
                  <a:txBody>
                    <a:bodyPr/>
                    <a:lstStyle/>
                    <a:p>
                      <a:pPr marL="467995" algn="r">
                        <a:lnSpc>
                          <a:spcPct val="115000"/>
                        </a:lnSpc>
                        <a:spcAft>
                          <a:spcPts val="1000"/>
                        </a:spcAft>
                      </a:pPr>
                      <a:r>
                        <a:rPr lang="en-US" sz="1800" dirty="0" err="1">
                          <a:effectLst/>
                        </a:rPr>
                        <a:t>Birnin-Kebbi</a:t>
                      </a:r>
                      <a:r>
                        <a:rPr lang="en-US" sz="1800" dirty="0">
                          <a:effectLst/>
                        </a:rPr>
                        <a:t>, </a:t>
                      </a:r>
                      <a:r>
                        <a:rPr lang="en-US" sz="1800" dirty="0" err="1">
                          <a:effectLst/>
                        </a:rPr>
                        <a:t>Kebbi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65583944"/>
                  </a:ext>
                </a:extLst>
              </a:tr>
              <a:tr h="357758">
                <a:tc>
                  <a:txBody>
                    <a:bodyPr/>
                    <a:lstStyle/>
                    <a:p>
                      <a:pPr marL="467995" algn="r">
                        <a:lnSpc>
                          <a:spcPct val="115000"/>
                        </a:lnSpc>
                        <a:spcAft>
                          <a:spcPts val="1000"/>
                        </a:spcAft>
                      </a:pPr>
                      <a:r>
                        <a:rPr lang="en-US" sz="1800" dirty="0" err="1">
                          <a:effectLst/>
                        </a:rPr>
                        <a:t>Giri</a:t>
                      </a:r>
                      <a:r>
                        <a:rPr lang="en-US" sz="1800" dirty="0">
                          <a:effectLst/>
                        </a:rPr>
                        <a:t>, Abuja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dirty="0">
                          <a:effectLst/>
                        </a:rPr>
                        <a:t>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9446467"/>
                  </a:ext>
                </a:extLst>
              </a:tr>
              <a:tr h="357758">
                <a:tc>
                  <a:txBody>
                    <a:bodyPr/>
                    <a:lstStyle/>
                    <a:p>
                      <a:pPr marL="467995" algn="r">
                        <a:lnSpc>
                          <a:spcPct val="115000"/>
                        </a:lnSpc>
                        <a:spcAft>
                          <a:spcPts val="1000"/>
                        </a:spcAft>
                      </a:pPr>
                      <a:r>
                        <a:rPr lang="en-US" sz="1800" dirty="0">
                          <a:effectLst/>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67995" algn="r">
                        <a:lnSpc>
                          <a:spcPct val="115000"/>
                        </a:lnSpc>
                        <a:spcAft>
                          <a:spcPts val="1000"/>
                        </a:spcAft>
                      </a:pPr>
                      <a:r>
                        <a:rPr lang="en-US" sz="1800" b="1" dirty="0">
                          <a:effectLst/>
                        </a:rPr>
                        <a:t>1,900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01517060"/>
                  </a:ext>
                </a:extLst>
              </a:tr>
            </a:tbl>
          </a:graphicData>
        </a:graphic>
      </p:graphicFrame>
      <p:sp>
        <p:nvSpPr>
          <p:cNvPr id="5" name="Slide Number Placeholder 4"/>
          <p:cNvSpPr>
            <a:spLocks noGrp="1"/>
          </p:cNvSpPr>
          <p:nvPr>
            <p:ph type="sldNum" sz="quarter" idx="12"/>
          </p:nvPr>
        </p:nvSpPr>
        <p:spPr/>
        <p:txBody>
          <a:bodyPr/>
          <a:lstStyle/>
          <a:p>
            <a:fld id="{40316E9D-1272-4DF7-9C40-D2DE4D6AFDE6}" type="slidenum">
              <a:rPr lang="en-US" altLang="x-none" smtClean="0"/>
              <a:pPr/>
              <a:t>19</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B7494285-AA49-A961-0C47-731183EAAD03}"/>
              </a:ext>
            </a:extLst>
          </p:cNvPr>
          <p:cNvSpPr>
            <a:spLocks noGrp="1"/>
          </p:cNvSpPr>
          <p:nvPr>
            <p:ph type="title"/>
          </p:nvPr>
        </p:nvSpPr>
        <p:spPr/>
        <p:txBody>
          <a:bodyPr/>
          <a:lstStyle/>
          <a:p>
            <a:pPr eaLnBrk="1" hangingPunct="1"/>
            <a:r>
              <a:rPr lang="en-US" altLang="en-US" dirty="0">
                <a:ln>
                  <a:noFill/>
                </a:ln>
              </a:rPr>
              <a:t>TOPIC:</a:t>
            </a:r>
          </a:p>
        </p:txBody>
      </p:sp>
      <p:sp>
        <p:nvSpPr>
          <p:cNvPr id="3" name="Content Placeholder 2">
            <a:extLst>
              <a:ext uri="{FF2B5EF4-FFF2-40B4-BE49-F238E27FC236}">
                <a16:creationId xmlns="" xmlns:a16="http://schemas.microsoft.com/office/drawing/2014/main" id="{93131AE7-AB56-92E4-BAD1-93C71EC58790}"/>
              </a:ext>
            </a:extLst>
          </p:cNvPr>
          <p:cNvSpPr>
            <a:spLocks noGrp="1"/>
          </p:cNvSpPr>
          <p:nvPr>
            <p:ph idx="1"/>
          </p:nvPr>
        </p:nvSpPr>
        <p:spPr>
          <a:xfrm>
            <a:off x="1295401" y="2556932"/>
            <a:ext cx="9601196" cy="3318936"/>
          </a:xfrm>
          <a:gradFill>
            <a:gsLst>
              <a:gs pos="0">
                <a:srgbClr val="00B050"/>
              </a:gs>
              <a:gs pos="82000">
                <a:schemeClr val="bg1"/>
              </a:gs>
              <a:gs pos="46000">
                <a:schemeClr val="accent1">
                  <a:lumMod val="45000"/>
                  <a:lumOff val="55000"/>
                </a:schemeClr>
              </a:gs>
              <a:gs pos="72000">
                <a:schemeClr val="accent1">
                  <a:lumMod val="30000"/>
                  <a:lumOff val="70000"/>
                </a:schemeClr>
              </a:gs>
            </a:gsLst>
            <a:lin ang="5400000" scaled="1"/>
          </a:gradFill>
          <a:ln w="76200">
            <a:solidFill>
              <a:schemeClr val="tx1"/>
            </a:solidFill>
          </a:ln>
          <a:scene3d>
            <a:camera prst="orthographicFront"/>
            <a:lightRig rig="threePt" dir="t"/>
          </a:scene3d>
          <a:sp3d prstMaterial="softEdge">
            <a:bevelT w="139700" h="139700" prst="divot"/>
            <a:bevelB w="139700" prst="riblet"/>
          </a:sp3d>
        </p:spPr>
        <p:txBody>
          <a:bodyPr rtlCol="0">
            <a:normAutofit/>
          </a:bodyPr>
          <a:lstStyle/>
          <a:p>
            <a:pPr marL="0" indent="0" eaLnBrk="1" fontAlgn="auto" hangingPunct="1">
              <a:buFont typeface="Arial"/>
              <a:buNone/>
              <a:defRPr/>
            </a:pPr>
            <a:endParaRPr lang="en-US" dirty="0">
              <a:solidFill>
                <a:schemeClr val="tx1">
                  <a:lumMod val="85000"/>
                  <a:lumOff val="15000"/>
                </a:schemeClr>
              </a:solidFill>
            </a:endParaRPr>
          </a:p>
          <a:p>
            <a:pPr marL="0" indent="0" algn="ctr" eaLnBrk="1" fontAlgn="auto" hangingPunct="1">
              <a:buFont typeface="Arial"/>
              <a:buNone/>
              <a:defRPr/>
            </a:pPr>
            <a:endParaRPr lang="en-US" sz="2800" b="1" dirty="0">
              <a:solidFill>
                <a:schemeClr val="tx1">
                  <a:lumMod val="85000"/>
                  <a:lumOff val="15000"/>
                </a:schemeClr>
              </a:solidFill>
              <a:latin typeface="Harlow Solid Italic" panose="04030604020F02020D02" pitchFamily="82" charset="0"/>
            </a:endParaRPr>
          </a:p>
          <a:p>
            <a:pPr marL="0" indent="0" algn="ctr" eaLnBrk="1" fontAlgn="auto" hangingPunct="1">
              <a:buFont typeface="Arial"/>
              <a:buNone/>
              <a:defRPr/>
            </a:pPr>
            <a:r>
              <a:rPr lang="en-US" sz="2800" b="1" dirty="0">
                <a:solidFill>
                  <a:schemeClr val="tx1">
                    <a:lumMod val="85000"/>
                    <a:lumOff val="15000"/>
                  </a:schemeClr>
                </a:solidFill>
                <a:latin typeface="Georgia" panose="02040502050405020303" pitchFamily="18" charset="0"/>
              </a:rPr>
              <a:t>Making Mortgage Finance Available, Accessible, And Affordable to Off-Takers</a:t>
            </a:r>
            <a:r>
              <a:rPr lang="en-US" sz="2800" b="1" dirty="0">
                <a:solidFill>
                  <a:schemeClr val="tx1">
                    <a:lumMod val="85000"/>
                    <a:lumOff val="15000"/>
                  </a:schemeClr>
                </a:solidFill>
                <a:latin typeface="Harlow Solid Italic" panose="04030604020F02020D02" pitchFamily="82" charset="0"/>
              </a:rPr>
              <a:t>.</a:t>
            </a:r>
          </a:p>
        </p:txBody>
      </p:sp>
      <p:pic>
        <p:nvPicPr>
          <p:cNvPr id="6" name="Picture 5">
            <a:extLst>
              <a:ext uri="{FF2B5EF4-FFF2-40B4-BE49-F238E27FC236}">
                <a16:creationId xmlns="" xmlns:a16="http://schemas.microsoft.com/office/drawing/2014/main" id="{BE4380CD-313A-A065-5C7F-0C2DF1DD62E3}"/>
              </a:ext>
            </a:extLst>
          </p:cNvPr>
          <p:cNvPicPr>
            <a:picLocks noChangeAspect="1" noChangeArrowheads="1"/>
          </p:cNvPicPr>
          <p:nvPr/>
        </p:nvPicPr>
        <p:blipFill>
          <a:blip r:embed="rId2"/>
          <a:srcRect/>
          <a:stretch>
            <a:fillRect/>
          </a:stretch>
        </p:blipFill>
        <p:spPr bwMode="auto">
          <a:xfrm>
            <a:off x="693738" y="739775"/>
            <a:ext cx="852487" cy="893763"/>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5" name="Slide Number Placeholder 4"/>
          <p:cNvSpPr>
            <a:spLocks noGrp="1"/>
          </p:cNvSpPr>
          <p:nvPr>
            <p:ph type="sldNum" sz="quarter" idx="12"/>
          </p:nvPr>
        </p:nvSpPr>
        <p:spPr/>
        <p:txBody>
          <a:bodyPr/>
          <a:lstStyle/>
          <a:p>
            <a:fld id="{FF35D456-D850-473B-B424-8CA9705E5FDE}" type="slidenum">
              <a:rPr lang="en-US" altLang="x-none" smtClean="0"/>
              <a:pPr/>
              <a:t>2</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D882FA2-6ADA-D0BD-0734-5ED2B9F3566D}"/>
              </a:ext>
            </a:extLst>
          </p:cNvPr>
          <p:cNvSpPr/>
          <p:nvPr/>
        </p:nvSpPr>
        <p:spPr>
          <a:xfrm>
            <a:off x="1066800" y="917575"/>
            <a:ext cx="10306050" cy="4370388"/>
          </a:xfrm>
          <a:prstGeom prst="rect">
            <a:avLst/>
          </a:prstGeom>
          <a:gradFill>
            <a:gsLst>
              <a:gs pos="5000">
                <a:srgbClr val="C1EFCD"/>
              </a:gs>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w="190500" cmpd="thinThick">
            <a:solidFill>
              <a:schemeClr val="tx1">
                <a:alpha val="82000"/>
              </a:schemeClr>
            </a:solidFill>
            <a:miter lim="800000"/>
          </a:ln>
        </p:spPr>
        <p:txBody>
          <a:bodyPr>
            <a:spAutoFit/>
          </a:bodyPr>
          <a:lstStyle/>
          <a:p>
            <a:pPr algn="ctr" eaLnBrk="1" fontAlgn="auto" hangingPunct="1">
              <a:spcBef>
                <a:spcPts val="0"/>
              </a:spcBef>
              <a:spcAft>
                <a:spcPts val="0"/>
              </a:spcAft>
              <a:defRPr/>
            </a:pPr>
            <a:r>
              <a:rPr lang="en-US" b="1" u="sng" dirty="0">
                <a:latin typeface="+mn-lt"/>
              </a:rPr>
              <a:t>Our Team:</a:t>
            </a:r>
          </a:p>
          <a:p>
            <a:pPr algn="ctr" eaLnBrk="1" fontAlgn="auto" hangingPunct="1">
              <a:spcBef>
                <a:spcPts val="0"/>
              </a:spcBef>
              <a:spcAft>
                <a:spcPts val="0"/>
              </a:spcAft>
              <a:defRPr/>
            </a:pPr>
            <a:endParaRPr lang="en-US" sz="800" dirty="0">
              <a:latin typeface="+mn-lt"/>
            </a:endParaRPr>
          </a:p>
          <a:p>
            <a:pPr algn="just" eaLnBrk="1" fontAlgn="auto" hangingPunct="1">
              <a:spcBef>
                <a:spcPts val="0"/>
              </a:spcBef>
              <a:spcAft>
                <a:spcPts val="0"/>
              </a:spcAft>
              <a:defRPr/>
            </a:pPr>
            <a:r>
              <a:rPr lang="en-US" dirty="0">
                <a:latin typeface="+mn-lt"/>
              </a:rPr>
              <a:t>The FHAMB Team is made up of highly motivated staff who are very </a:t>
            </a:r>
            <a:r>
              <a:rPr lang="en-US" b="1" dirty="0">
                <a:latin typeface="+mn-lt"/>
              </a:rPr>
              <a:t>aggressive, creative, committed, determined, focused, innovative and unassuming</a:t>
            </a:r>
            <a:r>
              <a:rPr lang="en-US" dirty="0">
                <a:latin typeface="+mn-lt"/>
              </a:rPr>
              <a:t>. We know our numbers very well, number is the name of our game/business. Together we generate these numbers and are disposed to doing so by:</a:t>
            </a:r>
          </a:p>
          <a:p>
            <a:pPr algn="just" eaLnBrk="1" fontAlgn="auto" hangingPunct="1">
              <a:spcBef>
                <a:spcPts val="0"/>
              </a:spcBef>
              <a:spcAft>
                <a:spcPts val="0"/>
              </a:spcAft>
              <a:defRPr/>
            </a:pPr>
            <a:r>
              <a:rPr lang="en-US" dirty="0">
                <a:latin typeface="+mn-lt"/>
              </a:rPr>
              <a:t> </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Rendering seamless and easy Loan Processing Services that accommodate both </a:t>
            </a:r>
            <a:r>
              <a:rPr lang="en-US" b="1" dirty="0">
                <a:latin typeface="+mn-lt"/>
              </a:rPr>
              <a:t>Shelter Seekers and Home Seekers</a:t>
            </a:r>
            <a:r>
              <a:rPr lang="en-US" dirty="0">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Creating </a:t>
            </a:r>
            <a:r>
              <a:rPr lang="en-US" b="1" dirty="0">
                <a:latin typeface="+mn-lt"/>
              </a:rPr>
              <a:t>achievable</a:t>
            </a:r>
            <a:r>
              <a:rPr lang="en-US" dirty="0">
                <a:latin typeface="+mn-lt"/>
              </a:rPr>
              <a:t> thoughts of </a:t>
            </a:r>
            <a:r>
              <a:rPr lang="en-US" b="1" dirty="0">
                <a:latin typeface="+mn-lt"/>
              </a:rPr>
              <a:t>home ownership </a:t>
            </a:r>
            <a:r>
              <a:rPr lang="en-US" dirty="0">
                <a:latin typeface="+mn-lt"/>
              </a:rPr>
              <a:t>in the hearts of our teaming customers and the general public;</a:t>
            </a:r>
          </a:p>
          <a:p>
            <a:pPr marL="285750" indent="-285750" algn="just" eaLnBrk="1" fontAlgn="auto" hangingPunct="1">
              <a:spcBef>
                <a:spcPts val="0"/>
              </a:spcBef>
              <a:spcAft>
                <a:spcPts val="0"/>
              </a:spcAft>
              <a:buFont typeface="Arial" panose="020B0604020202020204" pitchFamily="34" charset="0"/>
              <a:buChar char="•"/>
              <a:defRPr/>
            </a:pPr>
            <a:r>
              <a:rPr lang="en-US" b="1" dirty="0">
                <a:latin typeface="+mn-lt"/>
              </a:rPr>
              <a:t>Strategic</a:t>
            </a:r>
            <a:r>
              <a:rPr lang="en-US" dirty="0">
                <a:latin typeface="+mn-lt"/>
              </a:rPr>
              <a:t> focus on creating </a:t>
            </a:r>
            <a:r>
              <a:rPr lang="en-US" b="1" dirty="0">
                <a:latin typeface="+mn-lt"/>
              </a:rPr>
              <a:t>end-user-driven,</a:t>
            </a:r>
            <a:r>
              <a:rPr lang="en-US" dirty="0">
                <a:latin typeface="+mn-lt"/>
              </a:rPr>
              <a:t> </a:t>
            </a:r>
            <a:r>
              <a:rPr lang="en-US" b="1" dirty="0">
                <a:latin typeface="+mn-lt"/>
              </a:rPr>
              <a:t>affordable</a:t>
            </a:r>
            <a:r>
              <a:rPr lang="en-US" dirty="0">
                <a:latin typeface="+mn-lt"/>
              </a:rPr>
              <a:t> </a:t>
            </a:r>
            <a:r>
              <a:rPr lang="en-US" b="1" dirty="0">
                <a:latin typeface="+mn-lt"/>
              </a:rPr>
              <a:t>home-ownership</a:t>
            </a:r>
            <a:r>
              <a:rPr lang="en-US" dirty="0">
                <a:latin typeface="+mn-lt"/>
              </a:rPr>
              <a:t> housing schemes for Nigerians in the </a:t>
            </a:r>
            <a:r>
              <a:rPr lang="en-US" b="1" dirty="0">
                <a:latin typeface="+mn-lt"/>
              </a:rPr>
              <a:t>Low, Medium and High income brackets</a:t>
            </a:r>
            <a:r>
              <a:rPr lang="en-US" dirty="0">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Generating </a:t>
            </a:r>
            <a:r>
              <a:rPr lang="en-US" b="1" dirty="0">
                <a:latin typeface="+mn-lt"/>
              </a:rPr>
              <a:t>Marketing Partnership</a:t>
            </a:r>
            <a:r>
              <a:rPr lang="en-US" dirty="0">
                <a:latin typeface="+mn-lt"/>
              </a:rPr>
              <a:t> with </a:t>
            </a:r>
            <a:r>
              <a:rPr lang="en-US" b="1" dirty="0">
                <a:latin typeface="+mn-lt"/>
              </a:rPr>
              <a:t>Genuine Developers</a:t>
            </a:r>
            <a:r>
              <a:rPr lang="en-US" dirty="0">
                <a:latin typeface="+mn-lt"/>
              </a:rPr>
              <a:t> to </a:t>
            </a:r>
            <a:r>
              <a:rPr lang="en-US" b="1" dirty="0">
                <a:latin typeface="+mn-lt"/>
              </a:rPr>
              <a:t>bridge</a:t>
            </a:r>
            <a:r>
              <a:rPr lang="en-US" dirty="0">
                <a:latin typeface="+mn-lt"/>
              </a:rPr>
              <a:t> the </a:t>
            </a:r>
            <a:r>
              <a:rPr lang="en-US" b="1" dirty="0">
                <a:latin typeface="+mn-lt"/>
              </a:rPr>
              <a:t>gap</a:t>
            </a:r>
            <a:r>
              <a:rPr lang="en-US" dirty="0">
                <a:latin typeface="+mn-lt"/>
              </a:rPr>
              <a:t> </a:t>
            </a:r>
            <a:r>
              <a:rPr lang="en-US" b="1" dirty="0">
                <a:latin typeface="+mn-lt"/>
              </a:rPr>
              <a:t>and reduce housing deficits </a:t>
            </a:r>
            <a:r>
              <a:rPr lang="en-US" dirty="0">
                <a:latin typeface="+mn-lt"/>
              </a:rPr>
              <a:t>in Nigeria;</a:t>
            </a:r>
          </a:p>
          <a:p>
            <a:pPr marL="285750" indent="-285750" algn="just" eaLnBrk="1" fontAlgn="auto" hangingPunct="1">
              <a:spcBef>
                <a:spcPts val="0"/>
              </a:spcBef>
              <a:spcAft>
                <a:spcPts val="0"/>
              </a:spcAft>
              <a:buFont typeface="Arial" panose="020B0604020202020204" pitchFamily="34" charset="0"/>
              <a:buChar char="•"/>
              <a:defRPr/>
            </a:pPr>
            <a:r>
              <a:rPr lang="en-US" dirty="0">
                <a:latin typeface="+mn-lt"/>
              </a:rPr>
              <a:t>Promoting high level </a:t>
            </a:r>
            <a:r>
              <a:rPr lang="en-US" b="1" dirty="0">
                <a:latin typeface="+mn-lt"/>
              </a:rPr>
              <a:t>advocacy</a:t>
            </a:r>
            <a:r>
              <a:rPr lang="en-US" dirty="0">
                <a:latin typeface="+mn-lt"/>
              </a:rPr>
              <a:t> and </a:t>
            </a:r>
            <a:r>
              <a:rPr lang="en-US" b="1" dirty="0">
                <a:latin typeface="+mn-lt"/>
              </a:rPr>
              <a:t>sustainable collaboration</a:t>
            </a:r>
            <a:r>
              <a:rPr lang="en-US" dirty="0">
                <a:latin typeface="+mn-lt"/>
              </a:rPr>
              <a:t> with all stakeholders (Formal and Informal) in the housing sector.</a:t>
            </a:r>
          </a:p>
        </p:txBody>
      </p:sp>
      <p:pic>
        <p:nvPicPr>
          <p:cNvPr id="3" name="Picture 2">
            <a:extLst>
              <a:ext uri="{FF2B5EF4-FFF2-40B4-BE49-F238E27FC236}">
                <a16:creationId xmlns="" xmlns:a16="http://schemas.microsoft.com/office/drawing/2014/main" id="{39F7A51B-265E-F041-E515-C4F723798ED6}"/>
              </a:ext>
            </a:extLst>
          </p:cNvPr>
          <p:cNvPicPr>
            <a:picLocks noChangeAspect="1" noChangeArrowheads="1"/>
          </p:cNvPicPr>
          <p:nvPr/>
        </p:nvPicPr>
        <p:blipFill>
          <a:blip r:embed="rId2"/>
          <a:srcRect/>
          <a:stretch>
            <a:fillRect/>
          </a:stretch>
        </p:blipFill>
        <p:spPr bwMode="auto">
          <a:xfrm>
            <a:off x="655638" y="647700"/>
            <a:ext cx="696912" cy="73025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pic>
        <p:nvPicPr>
          <p:cNvPr id="6" name="Picture 8">
            <a:extLst>
              <a:ext uri="{FF2B5EF4-FFF2-40B4-BE49-F238E27FC236}">
                <a16:creationId xmlns="" xmlns:a16="http://schemas.microsoft.com/office/drawing/2014/main" id="{9A906764-0DFD-F43A-85F8-5BE5DAACB666}"/>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889375" y="4937125"/>
            <a:ext cx="3540125"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40316E9D-1272-4DF7-9C40-D2DE4D6AFDE6}" type="slidenum">
              <a:rPr lang="en-US" altLang="x-none" smtClean="0"/>
              <a:pPr/>
              <a:t>20</a:t>
            </a:fld>
            <a:endParaRPr lang="en-US" alt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mph" presetSubtype="0" fill="hold" nodeType="clickEffect">
                                  <p:stCondLst>
                                    <p:cond delay="0"/>
                                  </p:stCondLst>
                                  <p:childTnLst>
                                    <p:animClr clrSpc="rgb" dir="cw">
                                      <p:cBhvr override="childStyle">
                                        <p:cTn id="11" dur="500" fill="hold"/>
                                        <p:tgtEl>
                                          <p:spTgt spid="6"/>
                                        </p:tgtEl>
                                        <p:attrNameLst>
                                          <p:attrName>style.color</p:attrName>
                                        </p:attrNameLst>
                                      </p:cBhvr>
                                      <p:to>
                                        <a:schemeClr val="accent2"/>
                                      </p:to>
                                    </p:animClr>
                                    <p:animClr clrSpc="rgb" dir="cw">
                                      <p:cBhvr>
                                        <p:cTn id="12" dur="500" fill="hold"/>
                                        <p:tgtEl>
                                          <p:spTgt spid="6"/>
                                        </p:tgtEl>
                                        <p:attrNameLst>
                                          <p:attrName>fillcolor</p:attrName>
                                        </p:attrNameLst>
                                      </p:cBhvr>
                                      <p:to>
                                        <a:schemeClr val="accent2"/>
                                      </p:to>
                                    </p:animClr>
                                    <p:set>
                                      <p:cBhvr>
                                        <p:cTn id="13" dur="500" fill="hold"/>
                                        <p:tgtEl>
                                          <p:spTgt spid="6"/>
                                        </p:tgtEl>
                                        <p:attrNameLst>
                                          <p:attrName>fill.type</p:attrName>
                                        </p:attrNameLst>
                                      </p:cBhvr>
                                      <p:to>
                                        <p:strVal val="solid"/>
                                      </p:to>
                                    </p:set>
                                    <p:set>
                                      <p:cBhvr>
                                        <p:cTn id="14" dur="500" fill="hold"/>
                                        <p:tgtEl>
                                          <p:spTgt spid="6"/>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mph" presetSubtype="0" fill="remove" nodeType="clickEffect">
                                  <p:stCondLst>
                                    <p:cond delay="0"/>
                                  </p:stCondLst>
                                  <p:childTnLst>
                                    <p:animClr clrSpc="rgb" dir="cw">
                                      <p:cBhvr override="childStyle">
                                        <p:cTn id="18" dur="250" autoRev="1" fill="remove"/>
                                        <p:tgtEl>
                                          <p:spTgt spid="6"/>
                                        </p:tgtEl>
                                        <p:attrNameLst>
                                          <p:attrName>style.color</p:attrName>
                                        </p:attrNameLst>
                                      </p:cBhvr>
                                      <p:to>
                                        <a:schemeClr val="bg1"/>
                                      </p:to>
                                    </p:animClr>
                                    <p:animClr clrSpc="rgb" dir="cw">
                                      <p:cBhvr>
                                        <p:cTn id="19" dur="250" autoRev="1" fill="remove"/>
                                        <p:tgtEl>
                                          <p:spTgt spid="6"/>
                                        </p:tgtEl>
                                        <p:attrNameLst>
                                          <p:attrName>fillcolor</p:attrName>
                                        </p:attrNameLst>
                                      </p:cBhvr>
                                      <p:to>
                                        <a:schemeClr val="bg1"/>
                                      </p:to>
                                    </p:animClr>
                                    <p:set>
                                      <p:cBhvr>
                                        <p:cTn id="20" dur="250" autoRev="1" fill="remove"/>
                                        <p:tgtEl>
                                          <p:spTgt spid="6"/>
                                        </p:tgtEl>
                                        <p:attrNameLst>
                                          <p:attrName>fill.type</p:attrName>
                                        </p:attrNameLst>
                                      </p:cBhvr>
                                      <p:to>
                                        <p:strVal val="solid"/>
                                      </p:to>
                                    </p:set>
                                    <p:set>
                                      <p:cBhvr>
                                        <p:cTn id="21"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87E3068-5D73-D59B-A5FD-06D97AFA4EE9}"/>
              </a:ext>
            </a:extLst>
          </p:cNvPr>
          <p:cNvSpPr>
            <a:spLocks noGrp="1"/>
          </p:cNvSpPr>
          <p:nvPr>
            <p:ph sz="half" idx="1"/>
          </p:nvPr>
        </p:nvSpPr>
        <p:spPr>
          <a:xfrm>
            <a:off x="1298448" y="2560320"/>
            <a:ext cx="9598152" cy="3310128"/>
          </a:xfrm>
          <a:gradFill flip="none" rotWithShape="1">
            <a:gsLst>
              <a:gs pos="0">
                <a:schemeClr val="accent2">
                  <a:lumMod val="94000"/>
                  <a:lumOff val="6000"/>
                </a:schemeClr>
              </a:gs>
              <a:gs pos="19000">
                <a:srgbClr val="5FB590"/>
              </a:gs>
              <a:gs pos="100000">
                <a:schemeClr val="accent2">
                  <a:lumMod val="97000"/>
                  <a:lumOff val="3000"/>
                </a:schemeClr>
              </a:gs>
              <a:gs pos="0">
                <a:srgbClr val="40A178"/>
              </a:gs>
              <a:gs pos="81000">
                <a:schemeClr val="accent2">
                  <a:lumMod val="60000"/>
                  <a:lumOff val="40000"/>
                </a:schemeClr>
              </a:gs>
            </a:gsLst>
            <a:lin ang="16200000" scaled="1"/>
            <a:tileRect/>
          </a:gradFill>
          <a:effectLst>
            <a:glow rad="228600">
              <a:schemeClr val="accent3">
                <a:satMod val="175000"/>
                <a:alpha val="40000"/>
              </a:schemeClr>
            </a:glow>
            <a:outerShdw blurRad="63500" sx="102000" sy="102000" algn="ctr" rotWithShape="0">
              <a:prstClr val="black">
                <a:alpha val="64000"/>
              </a:prstClr>
            </a:outerShdw>
          </a:effectLst>
        </p:spPr>
        <p:txBody>
          <a:bodyPr rtlCol="0">
            <a:normAutofit/>
          </a:bodyPr>
          <a:lstStyle/>
          <a:p>
            <a:pPr eaLnBrk="1" fontAlgn="auto" hangingPunct="1">
              <a:buFont typeface="Arial"/>
              <a:buChar char="•"/>
              <a:defRPr/>
            </a:pPr>
            <a:endParaRPr lang="en-US" dirty="0">
              <a:solidFill>
                <a:schemeClr val="tx1">
                  <a:lumMod val="85000"/>
                  <a:lumOff val="15000"/>
                </a:schemeClr>
              </a:solidFill>
            </a:endParaRPr>
          </a:p>
        </p:txBody>
      </p:sp>
      <p:sp>
        <p:nvSpPr>
          <p:cNvPr id="4" name="Content Placeholder 3">
            <a:extLst>
              <a:ext uri="{FF2B5EF4-FFF2-40B4-BE49-F238E27FC236}">
                <a16:creationId xmlns="" xmlns:a16="http://schemas.microsoft.com/office/drawing/2014/main" id="{56CDB043-AB53-AA25-40E9-7B92B49F8403}"/>
              </a:ext>
            </a:extLst>
          </p:cNvPr>
          <p:cNvSpPr>
            <a:spLocks noGrp="1"/>
          </p:cNvSpPr>
          <p:nvPr>
            <p:ph sz="half" idx="2"/>
          </p:nvPr>
        </p:nvSpPr>
        <p:spPr>
          <a:xfrm>
            <a:off x="1164771" y="2560320"/>
            <a:ext cx="9734877" cy="3310128"/>
          </a:xfrm>
          <a:gradFill flip="none" rotWithShape="1">
            <a:gsLst>
              <a:gs pos="0">
                <a:schemeClr val="accent2">
                  <a:lumMod val="67000"/>
                </a:schemeClr>
              </a:gs>
              <a:gs pos="0">
                <a:schemeClr val="accent2">
                  <a:lumMod val="97000"/>
                  <a:lumOff val="3000"/>
                </a:schemeClr>
              </a:gs>
              <a:gs pos="51000">
                <a:schemeClr val="accent2">
                  <a:lumMod val="60000"/>
                  <a:lumOff val="40000"/>
                </a:schemeClr>
              </a:gs>
            </a:gsLst>
            <a:lin ang="16200000" scaled="1"/>
            <a:tileRect/>
          </a:gradFill>
          <a:effectLst>
            <a:glow rad="241300">
              <a:schemeClr val="accent3">
                <a:alpha val="40000"/>
              </a:schemeClr>
            </a:glow>
            <a:outerShdw blurRad="63500" sx="102000" sy="102000" algn="ctr" rotWithShape="0">
              <a:prstClr val="black">
                <a:alpha val="64000"/>
              </a:prstClr>
            </a:outerShdw>
          </a:effectLst>
        </p:spPr>
        <p:txBody>
          <a:bodyPr rtlCol="0">
            <a:normAutofit/>
          </a:bodyPr>
          <a:lstStyle/>
          <a:p>
            <a:pPr algn="just">
              <a:lnSpc>
                <a:spcPct val="107000"/>
              </a:lnSpc>
              <a:spcAft>
                <a:spcPts val="800"/>
              </a:spcAft>
            </a:pPr>
            <a:r>
              <a:rPr lang="en-US" sz="1800" kern="100" dirty="0">
                <a:effectLst/>
                <a:latin typeface="Georgia" panose="02040502050405020303" pitchFamily="18" charset="0"/>
                <a:ea typeface="Calibri" panose="020F0502020204030204" pitchFamily="34" charset="0"/>
                <a:cs typeface="Arial" panose="020B0604020202020204" pitchFamily="34" charset="0"/>
              </a:rPr>
              <a:t>In conclusion, addressing the challenges of availability, accessibility, and affordability in mortgage finance is vital for fostering homeownership and bridging the housing deficit in Nigeria. The proposed strategies, such as government intervention, policy reforms, strengthening institutions, and enhancing accessibility and affordability, can significantly contribute to making mortgage finance more accessible and affordable for off-takers. It is crucial for various stakeholders, including the government, financial institutions, developers, and regulators, to collaborate and implement these strategies to achieve sustainable progress in Nigeria's mortgage finance sector. </a:t>
            </a:r>
            <a:endParaRPr lang="x-none" sz="1800" kern="100" dirty="0">
              <a:effectLst/>
              <a:latin typeface="Georgia" panose="02040502050405020303" pitchFamily="18" charset="0"/>
              <a:ea typeface="Calibri" panose="020F0502020204030204" pitchFamily="34" charset="0"/>
              <a:cs typeface="Arial" panose="020B0604020202020204" pitchFamily="34" charset="0"/>
            </a:endParaRPr>
          </a:p>
          <a:p>
            <a:pPr algn="r" eaLnBrk="1" fontAlgn="auto" hangingPunct="1">
              <a:buFont typeface="Arial"/>
              <a:buChar char="•"/>
              <a:defRPr/>
            </a:pPr>
            <a:endParaRPr lang="en-US" dirty="0">
              <a:solidFill>
                <a:schemeClr val="tx1">
                  <a:lumMod val="85000"/>
                  <a:lumOff val="15000"/>
                </a:schemeClr>
              </a:solidFill>
            </a:endParaRPr>
          </a:p>
        </p:txBody>
      </p:sp>
      <p:pic>
        <p:nvPicPr>
          <p:cNvPr id="6" name="Picture 5">
            <a:extLst>
              <a:ext uri="{FF2B5EF4-FFF2-40B4-BE49-F238E27FC236}">
                <a16:creationId xmlns="" xmlns:a16="http://schemas.microsoft.com/office/drawing/2014/main" id="{32B772E6-8C43-BF6F-54BD-98D4A96F93BA}"/>
              </a:ext>
            </a:extLst>
          </p:cNvPr>
          <p:cNvPicPr>
            <a:picLocks noChangeAspect="1" noChangeArrowheads="1"/>
          </p:cNvPicPr>
          <p:nvPr/>
        </p:nvPicPr>
        <p:blipFill>
          <a:blip r:embed="rId2"/>
          <a:srcRect/>
          <a:stretch>
            <a:fillRect/>
          </a:stretch>
        </p:blipFill>
        <p:spPr bwMode="auto">
          <a:xfrm>
            <a:off x="5867400"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5" name="Title 4">
            <a:extLst>
              <a:ext uri="{FF2B5EF4-FFF2-40B4-BE49-F238E27FC236}">
                <a16:creationId xmlns="" xmlns:a16="http://schemas.microsoft.com/office/drawing/2014/main" id="{7C67001F-85BE-ADAE-0316-CA997001363C}"/>
              </a:ext>
            </a:extLst>
          </p:cNvPr>
          <p:cNvSpPr>
            <a:spLocks noGrp="1"/>
          </p:cNvSpPr>
          <p:nvPr>
            <p:ph type="title"/>
          </p:nvPr>
        </p:nvSpPr>
        <p:spPr/>
        <p:txBody>
          <a:bodyPr/>
          <a:lstStyle/>
          <a:p>
            <a:r>
              <a:rPr lang="en-US" sz="4400" b="1" u="sng" dirty="0">
                <a:solidFill>
                  <a:schemeClr val="tx1">
                    <a:lumMod val="85000"/>
                    <a:lumOff val="15000"/>
                  </a:schemeClr>
                </a:solidFill>
                <a:latin typeface="Georgia" panose="02040502050405020303" pitchFamily="18" charset="0"/>
              </a:rPr>
              <a:t>CONCLUSION:</a:t>
            </a:r>
            <a:r>
              <a:rPr lang="en-US" sz="4400" b="1" u="sng" dirty="0">
                <a:solidFill>
                  <a:schemeClr val="tx1">
                    <a:lumMod val="85000"/>
                    <a:lumOff val="15000"/>
                  </a:schemeClr>
                </a:solidFill>
                <a:latin typeface="Eras Bold ITC" panose="020B0907030504020204" pitchFamily="34" charset="0"/>
              </a:rPr>
              <a:t/>
            </a:r>
            <a:br>
              <a:rPr lang="en-US" sz="4400" b="1" u="sng" dirty="0">
                <a:solidFill>
                  <a:schemeClr val="tx1">
                    <a:lumMod val="85000"/>
                    <a:lumOff val="15000"/>
                  </a:schemeClr>
                </a:solidFill>
                <a:latin typeface="Eras Bold ITC" panose="020B0907030504020204" pitchFamily="34" charset="0"/>
              </a:rPr>
            </a:br>
            <a:endParaRPr lang="x-none" dirty="0"/>
          </a:p>
        </p:txBody>
      </p:sp>
      <p:sp>
        <p:nvSpPr>
          <p:cNvPr id="7" name="Slide Number Placeholder 6"/>
          <p:cNvSpPr>
            <a:spLocks noGrp="1"/>
          </p:cNvSpPr>
          <p:nvPr>
            <p:ph type="sldNum" sz="quarter" idx="12"/>
          </p:nvPr>
        </p:nvSpPr>
        <p:spPr/>
        <p:txBody>
          <a:bodyPr/>
          <a:lstStyle/>
          <a:p>
            <a:fld id="{E1AEC1E7-A0BC-48D6-A796-194D50F8AC50}" type="slidenum">
              <a:rPr lang="en-US" altLang="x-none" smtClean="0"/>
              <a:pPr/>
              <a:t>21</a:t>
            </a:fld>
            <a:endParaRPr lang="en-US" altLang="x-none"/>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alpha val="70195"/>
          </a:srgb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9DF32CA-6D8A-CA70-246B-FD5FAF15BE3A}"/>
              </a:ext>
            </a:extLst>
          </p:cNvPr>
          <p:cNvGrpSpPr>
            <a:grpSpLocks/>
          </p:cNvGrpSpPr>
          <p:nvPr/>
        </p:nvGrpSpPr>
        <p:grpSpPr>
          <a:xfrm>
            <a:off x="4202770" y="2095500"/>
            <a:ext cx="3584575" cy="1976438"/>
            <a:chOff x="1996" y="1642"/>
            <a:chExt cx="1796" cy="861"/>
          </a:xfrm>
          <a:effectLst>
            <a:outerShdw blurRad="50800" dist="50800" dir="5400000" algn="ctr" rotWithShape="0">
              <a:srgbClr val="000000">
                <a:alpha val="79000"/>
              </a:srgbClr>
            </a:outerShdw>
          </a:effectLst>
        </p:grpSpPr>
        <p:sp>
          <p:nvSpPr>
            <p:cNvPr id="3" name="Rounded Rectangle 2">
              <a:extLst>
                <a:ext uri="{FF2B5EF4-FFF2-40B4-BE49-F238E27FC236}">
                  <a16:creationId xmlns="" xmlns:a16="http://schemas.microsoft.com/office/drawing/2014/main" id="{7FD890AC-570A-85F6-443C-0C0BF299D6E5}"/>
                </a:ext>
              </a:extLst>
            </p:cNvPr>
            <p:cNvSpPr>
              <a:spLocks/>
            </p:cNvSpPr>
            <p:nvPr/>
          </p:nvSpPr>
          <p:spPr>
            <a:xfrm>
              <a:off x="1996" y="1776"/>
              <a:ext cx="114" cy="591"/>
            </a:xfrm>
            <a:prstGeom prst="roundRect">
              <a:avLst>
                <a:gd name="adj" fmla="val 0"/>
              </a:avLst>
            </a:prstGeom>
            <a:solidFill>
              <a:srgbClr val="6699FF"/>
            </a:solidFill>
            <a:ln w="12700">
              <a:solidFill>
                <a:srgbClr val="FF0000"/>
              </a:solidFill>
            </a:ln>
          </p:spPr>
          <p:txBody>
            <a:bodyPr wrap="none" lIns="93296" tIns="46648" rIns="93296" bIns="46648" anchor="ctr"/>
            <a:lstStyle/>
            <a:p>
              <a:pPr algn="ctr" eaLnBrk="1" fontAlgn="auto" hangingPunct="1">
                <a:spcBef>
                  <a:spcPts val="0"/>
                </a:spcBef>
                <a:spcAft>
                  <a:spcPts val="0"/>
                </a:spcAft>
                <a:defRPr/>
              </a:pPr>
              <a:endParaRPr lang="en-US" altLang="en-US" sz="1200" dirty="0">
                <a:latin typeface="Calibri" charset="0"/>
              </a:endParaRPr>
            </a:p>
          </p:txBody>
        </p:sp>
        <p:sp>
          <p:nvSpPr>
            <p:cNvPr id="4" name="Rounded Rectangle 3">
              <a:extLst>
                <a:ext uri="{FF2B5EF4-FFF2-40B4-BE49-F238E27FC236}">
                  <a16:creationId xmlns="" xmlns:a16="http://schemas.microsoft.com/office/drawing/2014/main" id="{EBD4E2BA-82A4-FC85-2918-F3E6E2E6871C}"/>
                </a:ext>
              </a:extLst>
            </p:cNvPr>
            <p:cNvSpPr>
              <a:spLocks/>
            </p:cNvSpPr>
            <p:nvPr/>
          </p:nvSpPr>
          <p:spPr>
            <a:xfrm>
              <a:off x="3677" y="1776"/>
              <a:ext cx="115" cy="553"/>
            </a:xfrm>
            <a:prstGeom prst="roundRect">
              <a:avLst>
                <a:gd name="adj" fmla="val 0"/>
              </a:avLst>
            </a:prstGeom>
            <a:solidFill>
              <a:srgbClr val="6699FF"/>
            </a:solidFill>
            <a:ln w="12700">
              <a:solidFill>
                <a:srgbClr val="FF0000"/>
              </a:solidFill>
            </a:ln>
          </p:spPr>
          <p:txBody>
            <a:bodyPr wrap="none" lIns="93296" tIns="46648" rIns="93296" bIns="46648" anchor="ctr"/>
            <a:lstStyle/>
            <a:p>
              <a:pPr algn="ctr" eaLnBrk="1" fontAlgn="auto" hangingPunct="1">
                <a:spcBef>
                  <a:spcPts val="0"/>
                </a:spcBef>
                <a:spcAft>
                  <a:spcPts val="0"/>
                </a:spcAft>
                <a:defRPr/>
              </a:pPr>
              <a:endParaRPr lang="en-US" altLang="en-US" sz="1200" dirty="0">
                <a:latin typeface="Calibri" charset="0"/>
              </a:endParaRPr>
            </a:p>
          </p:txBody>
        </p:sp>
        <p:sp>
          <p:nvSpPr>
            <p:cNvPr id="5" name="Freeform 4">
              <a:extLst>
                <a:ext uri="{FF2B5EF4-FFF2-40B4-BE49-F238E27FC236}">
                  <a16:creationId xmlns="" xmlns:a16="http://schemas.microsoft.com/office/drawing/2014/main" id="{71626340-7F6F-2B7C-F88A-CD8AF199FB7A}"/>
                </a:ext>
              </a:extLst>
            </p:cNvPr>
            <p:cNvSpPr>
              <a:spLocks/>
            </p:cNvSpPr>
            <p:nvPr/>
          </p:nvSpPr>
          <p:spPr bwMode="auto">
            <a:xfrm>
              <a:off x="2206" y="1642"/>
              <a:ext cx="1378" cy="861"/>
            </a:xfrm>
            <a:custGeom>
              <a:avLst/>
              <a:gdLst>
                <a:gd name="T0" fmla="*/ 0 w 577"/>
                <a:gd name="T1" fmla="*/ 2147483647 h 361"/>
                <a:gd name="T2" fmla="*/ 0 w 577"/>
                <a:gd name="T3" fmla="*/ 2147483647 h 361"/>
                <a:gd name="T4" fmla="*/ 2147483647 w 577"/>
                <a:gd name="T5" fmla="*/ 2147483647 h 361"/>
                <a:gd name="T6" fmla="*/ 2147483647 w 577"/>
                <a:gd name="T7" fmla="*/ 2147483647 h 361"/>
                <a:gd name="T8" fmla="*/ 2147483647 w 577"/>
                <a:gd name="T9" fmla="*/ 2147483647 h 361"/>
                <a:gd name="T10" fmla="*/ 2147483647 w 577"/>
                <a:gd name="T11" fmla="*/ 2147483647 h 361"/>
                <a:gd name="T12" fmla="*/ 2147483647 w 577"/>
                <a:gd name="T13" fmla="*/ 2147483647 h 361"/>
                <a:gd name="T14" fmla="*/ 2147483647 w 577"/>
                <a:gd name="T15" fmla="*/ 2147483647 h 361"/>
                <a:gd name="T16" fmla="*/ 2147483647 w 577"/>
                <a:gd name="T17" fmla="*/ 2147483647 h 361"/>
                <a:gd name="T18" fmla="*/ 2147483647 w 577"/>
                <a:gd name="T19" fmla="*/ 2147483647 h 361"/>
                <a:gd name="T20" fmla="*/ 2147483647 w 577"/>
                <a:gd name="T21" fmla="*/ 2147483647 h 361"/>
                <a:gd name="T22" fmla="*/ 2147483647 w 577"/>
                <a:gd name="T23" fmla="*/ 2147483647 h 361"/>
                <a:gd name="T24" fmla="*/ 2147483647 w 577"/>
                <a:gd name="T25" fmla="*/ 2147483647 h 361"/>
                <a:gd name="T26" fmla="*/ 2147483647 w 577"/>
                <a:gd name="T27" fmla="*/ 2147483647 h 361"/>
                <a:gd name="T28" fmla="*/ 2147483647 w 577"/>
                <a:gd name="T29" fmla="*/ 2147483647 h 361"/>
                <a:gd name="T30" fmla="*/ 2147483647 w 577"/>
                <a:gd name="T31" fmla="*/ 2147483647 h 361"/>
                <a:gd name="T32" fmla="*/ 2147483647 w 577"/>
                <a:gd name="T33" fmla="*/ 2147483647 h 361"/>
                <a:gd name="T34" fmla="*/ 2147483647 w 577"/>
                <a:gd name="T35" fmla="*/ 2147483647 h 361"/>
                <a:gd name="T36" fmla="*/ 2147483647 w 577"/>
                <a:gd name="T37" fmla="*/ 2147483647 h 361"/>
                <a:gd name="T38" fmla="*/ 2147483647 w 577"/>
                <a:gd name="T39" fmla="*/ 2147483647 h 361"/>
                <a:gd name="T40" fmla="*/ 2147483647 w 577"/>
                <a:gd name="T41" fmla="*/ 2147483647 h 361"/>
                <a:gd name="T42" fmla="*/ 2147483647 w 577"/>
                <a:gd name="T43" fmla="*/ 0 h 361"/>
                <a:gd name="T44" fmla="*/ 2147483647 w 577"/>
                <a:gd name="T45" fmla="*/ 0 h 361"/>
                <a:gd name="T46" fmla="*/ 2147483647 w 577"/>
                <a:gd name="T47" fmla="*/ 2147483647 h 361"/>
                <a:gd name="T48" fmla="*/ 2147483647 w 577"/>
                <a:gd name="T49" fmla="*/ 2147483647 h 361"/>
                <a:gd name="T50" fmla="*/ 2147483647 w 577"/>
                <a:gd name="T51" fmla="*/ 2147483647 h 361"/>
                <a:gd name="T52" fmla="*/ 0 w 577"/>
                <a:gd name="T53" fmla="*/ 2147483647 h 361"/>
                <a:gd name="T54" fmla="*/ 0 w 577"/>
                <a:gd name="T55" fmla="*/ 2147483647 h 3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7"/>
                <a:gd name="T85" fmla="*/ 0 h 361"/>
                <a:gd name="T86" fmla="*/ 577 w 577"/>
                <a:gd name="T87" fmla="*/ 361 h 361"/>
              </a:gdLst>
              <a:ahLst/>
              <a:cxnLst/>
              <a:rect l="T84" t="T85" r="T86" b="T87"/>
              <a:pathLst>
                <a:path w="577" h="361">
                  <a:moveTo>
                    <a:pt x="0" y="80"/>
                  </a:moveTo>
                  <a:lnTo>
                    <a:pt x="0" y="280"/>
                  </a:lnTo>
                  <a:lnTo>
                    <a:pt x="48" y="304"/>
                  </a:lnTo>
                  <a:lnTo>
                    <a:pt x="184" y="328"/>
                  </a:lnTo>
                  <a:lnTo>
                    <a:pt x="296" y="360"/>
                  </a:lnTo>
                  <a:lnTo>
                    <a:pt x="320" y="360"/>
                  </a:lnTo>
                  <a:lnTo>
                    <a:pt x="344" y="352"/>
                  </a:lnTo>
                  <a:lnTo>
                    <a:pt x="344" y="328"/>
                  </a:lnTo>
                  <a:lnTo>
                    <a:pt x="352" y="336"/>
                  </a:lnTo>
                  <a:lnTo>
                    <a:pt x="384" y="336"/>
                  </a:lnTo>
                  <a:lnTo>
                    <a:pt x="408" y="328"/>
                  </a:lnTo>
                  <a:lnTo>
                    <a:pt x="408" y="312"/>
                  </a:lnTo>
                  <a:lnTo>
                    <a:pt x="440" y="312"/>
                  </a:lnTo>
                  <a:lnTo>
                    <a:pt x="464" y="288"/>
                  </a:lnTo>
                  <a:lnTo>
                    <a:pt x="480" y="280"/>
                  </a:lnTo>
                  <a:lnTo>
                    <a:pt x="504" y="288"/>
                  </a:lnTo>
                  <a:lnTo>
                    <a:pt x="528" y="288"/>
                  </a:lnTo>
                  <a:lnTo>
                    <a:pt x="544" y="264"/>
                  </a:lnTo>
                  <a:lnTo>
                    <a:pt x="576" y="264"/>
                  </a:lnTo>
                  <a:lnTo>
                    <a:pt x="576" y="56"/>
                  </a:lnTo>
                  <a:lnTo>
                    <a:pt x="408" y="0"/>
                  </a:lnTo>
                  <a:lnTo>
                    <a:pt x="296" y="0"/>
                  </a:lnTo>
                  <a:lnTo>
                    <a:pt x="256" y="8"/>
                  </a:lnTo>
                  <a:lnTo>
                    <a:pt x="248" y="8"/>
                  </a:lnTo>
                  <a:lnTo>
                    <a:pt x="160" y="8"/>
                  </a:lnTo>
                  <a:lnTo>
                    <a:pt x="0" y="72"/>
                  </a:lnTo>
                  <a:lnTo>
                    <a:pt x="0" y="80"/>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6" name="Freeform 5">
              <a:extLst>
                <a:ext uri="{FF2B5EF4-FFF2-40B4-BE49-F238E27FC236}">
                  <a16:creationId xmlns="" xmlns:a16="http://schemas.microsoft.com/office/drawing/2014/main" id="{AD8C4A89-08B2-75FB-5161-8E128ADCFF06}"/>
                </a:ext>
              </a:extLst>
            </p:cNvPr>
            <p:cNvSpPr>
              <a:spLocks/>
            </p:cNvSpPr>
            <p:nvPr/>
          </p:nvSpPr>
          <p:spPr bwMode="auto">
            <a:xfrm>
              <a:off x="3085" y="2100"/>
              <a:ext cx="231" cy="212"/>
            </a:xfrm>
            <a:custGeom>
              <a:avLst/>
              <a:gdLst>
                <a:gd name="T0" fmla="*/ 0 w 97"/>
                <a:gd name="T1" fmla="*/ 0 h 89"/>
                <a:gd name="T2" fmla="*/ 2147483647 w 97"/>
                <a:gd name="T3" fmla="*/ 2147483647 h 89"/>
                <a:gd name="T4" fmla="*/ 0 60000 65536"/>
                <a:gd name="T5" fmla="*/ 0 60000 65536"/>
                <a:gd name="T6" fmla="*/ 0 w 97"/>
                <a:gd name="T7" fmla="*/ 0 h 89"/>
                <a:gd name="T8" fmla="*/ 97 w 97"/>
                <a:gd name="T9" fmla="*/ 89 h 89"/>
              </a:gdLst>
              <a:ahLst/>
              <a:cxnLst/>
              <a:rect l="T6" t="T7" r="T8" b="T9"/>
              <a:pathLst>
                <a:path w="97" h="89">
                  <a:moveTo>
                    <a:pt x="0" y="0"/>
                  </a:moveTo>
                  <a:lnTo>
                    <a:pt x="96" y="88"/>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7" name="Freeform 6">
              <a:extLst>
                <a:ext uri="{FF2B5EF4-FFF2-40B4-BE49-F238E27FC236}">
                  <a16:creationId xmlns="" xmlns:a16="http://schemas.microsoft.com/office/drawing/2014/main" id="{F7BC711B-BDF0-9A7A-3785-6C92AF825373}"/>
                </a:ext>
              </a:extLst>
            </p:cNvPr>
            <p:cNvSpPr>
              <a:spLocks/>
            </p:cNvSpPr>
            <p:nvPr/>
          </p:nvSpPr>
          <p:spPr bwMode="auto">
            <a:xfrm>
              <a:off x="2990" y="2214"/>
              <a:ext cx="193" cy="155"/>
            </a:xfrm>
            <a:custGeom>
              <a:avLst/>
              <a:gdLst>
                <a:gd name="T0" fmla="*/ 0 w 81"/>
                <a:gd name="T1" fmla="*/ 0 h 65"/>
                <a:gd name="T2" fmla="*/ 2147483647 w 81"/>
                <a:gd name="T3" fmla="*/ 2147483647 h 65"/>
                <a:gd name="T4" fmla="*/ 0 60000 65536"/>
                <a:gd name="T5" fmla="*/ 0 60000 65536"/>
                <a:gd name="T6" fmla="*/ 0 w 81"/>
                <a:gd name="T7" fmla="*/ 0 h 65"/>
                <a:gd name="T8" fmla="*/ 81 w 81"/>
                <a:gd name="T9" fmla="*/ 65 h 65"/>
              </a:gdLst>
              <a:ahLst/>
              <a:cxnLst/>
              <a:rect l="T6" t="T7" r="T8" b="T9"/>
              <a:pathLst>
                <a:path w="81" h="65">
                  <a:moveTo>
                    <a:pt x="0" y="0"/>
                  </a:moveTo>
                  <a:lnTo>
                    <a:pt x="80" y="64"/>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8" name="Freeform 7">
              <a:extLst>
                <a:ext uri="{FF2B5EF4-FFF2-40B4-BE49-F238E27FC236}">
                  <a16:creationId xmlns="" xmlns:a16="http://schemas.microsoft.com/office/drawing/2014/main" id="{B8CF95D8-F326-7282-C825-76A392362197}"/>
                </a:ext>
              </a:extLst>
            </p:cNvPr>
            <p:cNvSpPr>
              <a:spLocks/>
            </p:cNvSpPr>
            <p:nvPr/>
          </p:nvSpPr>
          <p:spPr bwMode="auto">
            <a:xfrm>
              <a:off x="2874" y="2271"/>
              <a:ext cx="155" cy="155"/>
            </a:xfrm>
            <a:custGeom>
              <a:avLst/>
              <a:gdLst>
                <a:gd name="T0" fmla="*/ 0 w 65"/>
                <a:gd name="T1" fmla="*/ 0 h 65"/>
                <a:gd name="T2" fmla="*/ 2147483647 w 65"/>
                <a:gd name="T3" fmla="*/ 2147483647 h 65"/>
                <a:gd name="T4" fmla="*/ 0 60000 65536"/>
                <a:gd name="T5" fmla="*/ 0 60000 65536"/>
                <a:gd name="T6" fmla="*/ 0 w 65"/>
                <a:gd name="T7" fmla="*/ 0 h 65"/>
                <a:gd name="T8" fmla="*/ 65 w 65"/>
                <a:gd name="T9" fmla="*/ 65 h 65"/>
              </a:gdLst>
              <a:ahLst/>
              <a:cxnLst/>
              <a:rect l="T6" t="T7" r="T8" b="T9"/>
              <a:pathLst>
                <a:path w="65" h="65">
                  <a:moveTo>
                    <a:pt x="0" y="0"/>
                  </a:moveTo>
                  <a:lnTo>
                    <a:pt x="64" y="64"/>
                  </a:lnTo>
                </a:path>
              </a:pathLst>
            </a:custGeom>
            <a:solidFill>
              <a:srgbClr val="FF9933">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9" name="Freeform 8">
              <a:extLst>
                <a:ext uri="{FF2B5EF4-FFF2-40B4-BE49-F238E27FC236}">
                  <a16:creationId xmlns="" xmlns:a16="http://schemas.microsoft.com/office/drawing/2014/main" id="{97AA0818-A2CE-E196-0844-D37BFC960A0B}"/>
                </a:ext>
              </a:extLst>
            </p:cNvPr>
            <p:cNvSpPr>
              <a:spLocks/>
            </p:cNvSpPr>
            <p:nvPr/>
          </p:nvSpPr>
          <p:spPr bwMode="auto">
            <a:xfrm>
              <a:off x="3085" y="1870"/>
              <a:ext cx="441" cy="404"/>
            </a:xfrm>
            <a:custGeom>
              <a:avLst/>
              <a:gdLst>
                <a:gd name="T0" fmla="*/ 0 w 185"/>
                <a:gd name="T1" fmla="*/ 0 h 169"/>
                <a:gd name="T2" fmla="*/ 2147483647 w 185"/>
                <a:gd name="T3" fmla="*/ 2147483647 h 169"/>
                <a:gd name="T4" fmla="*/ 2147483647 w 185"/>
                <a:gd name="T5" fmla="*/ 2147483647 h 169"/>
                <a:gd name="T6" fmla="*/ 0 60000 65536"/>
                <a:gd name="T7" fmla="*/ 0 60000 65536"/>
                <a:gd name="T8" fmla="*/ 0 60000 65536"/>
                <a:gd name="T9" fmla="*/ 0 w 185"/>
                <a:gd name="T10" fmla="*/ 0 h 169"/>
                <a:gd name="T11" fmla="*/ 185 w 185"/>
                <a:gd name="T12" fmla="*/ 169 h 169"/>
              </a:gdLst>
              <a:ahLst/>
              <a:cxnLst/>
              <a:rect l="T9" t="T10" r="T11" b="T12"/>
              <a:pathLst>
                <a:path w="185" h="169">
                  <a:moveTo>
                    <a:pt x="0" y="0"/>
                  </a:moveTo>
                  <a:lnTo>
                    <a:pt x="176" y="120"/>
                  </a:lnTo>
                  <a:lnTo>
                    <a:pt x="184" y="168"/>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0" name="Freeform 9">
              <a:extLst>
                <a:ext uri="{FF2B5EF4-FFF2-40B4-BE49-F238E27FC236}">
                  <a16:creationId xmlns="" xmlns:a16="http://schemas.microsoft.com/office/drawing/2014/main" id="{22AEB6DF-C780-4440-DD1C-997B2E951506}"/>
                </a:ext>
              </a:extLst>
            </p:cNvPr>
            <p:cNvSpPr>
              <a:spLocks/>
            </p:cNvSpPr>
            <p:nvPr/>
          </p:nvSpPr>
          <p:spPr bwMode="auto">
            <a:xfrm>
              <a:off x="2263" y="2157"/>
              <a:ext cx="155" cy="232"/>
            </a:xfrm>
            <a:custGeom>
              <a:avLst/>
              <a:gdLst>
                <a:gd name="T0" fmla="*/ 2147483647 w 65"/>
                <a:gd name="T1" fmla="*/ 2147483647 h 97"/>
                <a:gd name="T2" fmla="*/ 2147483647 w 65"/>
                <a:gd name="T3" fmla="*/ 2147483647 h 97"/>
                <a:gd name="T4" fmla="*/ 2147483647 w 65"/>
                <a:gd name="T5" fmla="*/ 0 h 97"/>
                <a:gd name="T6" fmla="*/ 2147483647 w 65"/>
                <a:gd name="T7" fmla="*/ 2147483647 h 97"/>
                <a:gd name="T8" fmla="*/ 2147483647 w 65"/>
                <a:gd name="T9" fmla="*/ 2147483647 h 97"/>
                <a:gd name="T10" fmla="*/ 2147483647 w 65"/>
                <a:gd name="T11" fmla="*/ 2147483647 h 97"/>
                <a:gd name="T12" fmla="*/ 2147483647 w 65"/>
                <a:gd name="T13" fmla="*/ 2147483647 h 97"/>
                <a:gd name="T14" fmla="*/ 2147483647 w 65"/>
                <a:gd name="T15" fmla="*/ 2147483647 h 97"/>
                <a:gd name="T16" fmla="*/ 0 w 65"/>
                <a:gd name="T17" fmla="*/ 2147483647 h 97"/>
                <a:gd name="T18" fmla="*/ 2147483647 w 65"/>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97"/>
                <a:gd name="T32" fmla="*/ 65 w 65"/>
                <a:gd name="T33" fmla="*/ 97 h 97"/>
              </a:gdLst>
              <a:ahLst/>
              <a:cxnLst/>
              <a:rect l="T30" t="T31" r="T32" b="T33"/>
              <a:pathLst>
                <a:path w="65" h="97">
                  <a:moveTo>
                    <a:pt x="8" y="40"/>
                  </a:moveTo>
                  <a:lnTo>
                    <a:pt x="8" y="24"/>
                  </a:lnTo>
                  <a:lnTo>
                    <a:pt x="32" y="0"/>
                  </a:lnTo>
                  <a:lnTo>
                    <a:pt x="64" y="24"/>
                  </a:lnTo>
                  <a:lnTo>
                    <a:pt x="64" y="48"/>
                  </a:lnTo>
                  <a:lnTo>
                    <a:pt x="64" y="88"/>
                  </a:lnTo>
                  <a:lnTo>
                    <a:pt x="48" y="96"/>
                  </a:lnTo>
                  <a:lnTo>
                    <a:pt x="8" y="88"/>
                  </a:lnTo>
                  <a:lnTo>
                    <a:pt x="0" y="72"/>
                  </a:lnTo>
                  <a:lnTo>
                    <a:pt x="8" y="40"/>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1" name="Freeform 10">
              <a:extLst>
                <a:ext uri="{FF2B5EF4-FFF2-40B4-BE49-F238E27FC236}">
                  <a16:creationId xmlns="" xmlns:a16="http://schemas.microsoft.com/office/drawing/2014/main" id="{068230AA-1075-86FA-B3D1-82DCC6F54AAA}"/>
                </a:ext>
              </a:extLst>
            </p:cNvPr>
            <p:cNvSpPr>
              <a:spLocks/>
            </p:cNvSpPr>
            <p:nvPr/>
          </p:nvSpPr>
          <p:spPr bwMode="auto">
            <a:xfrm>
              <a:off x="2416" y="2214"/>
              <a:ext cx="136" cy="232"/>
            </a:xfrm>
            <a:custGeom>
              <a:avLst/>
              <a:gdLst>
                <a:gd name="T0" fmla="*/ 0 w 57"/>
                <a:gd name="T1" fmla="*/ 2147483647 h 97"/>
                <a:gd name="T2" fmla="*/ 0 w 57"/>
                <a:gd name="T3" fmla="*/ 2147483647 h 97"/>
                <a:gd name="T4" fmla="*/ 2147483647 w 57"/>
                <a:gd name="T5" fmla="*/ 2147483647 h 97"/>
                <a:gd name="T6" fmla="*/ 2147483647 w 57"/>
                <a:gd name="T7" fmla="*/ 2147483647 h 97"/>
                <a:gd name="T8" fmla="*/ 2147483647 w 57"/>
                <a:gd name="T9" fmla="*/ 2147483647 h 97"/>
                <a:gd name="T10" fmla="*/ 2147483647 w 57"/>
                <a:gd name="T11" fmla="*/ 2147483647 h 97"/>
                <a:gd name="T12" fmla="*/ 2147483647 w 57"/>
                <a:gd name="T13" fmla="*/ 2147483647 h 97"/>
                <a:gd name="T14" fmla="*/ 2147483647 w 57"/>
                <a:gd name="T15" fmla="*/ 2147483647 h 97"/>
                <a:gd name="T16" fmla="*/ 2147483647 w 57"/>
                <a:gd name="T17" fmla="*/ 0 h 97"/>
                <a:gd name="T18" fmla="*/ 0 w 57"/>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97"/>
                <a:gd name="T32" fmla="*/ 57 w 57"/>
                <a:gd name="T33" fmla="*/ 97 h 97"/>
              </a:gdLst>
              <a:ahLst/>
              <a:cxnLst/>
              <a:rect l="T30" t="T31" r="T32" b="T33"/>
              <a:pathLst>
                <a:path w="57" h="97">
                  <a:moveTo>
                    <a:pt x="0" y="24"/>
                  </a:moveTo>
                  <a:lnTo>
                    <a:pt x="0" y="72"/>
                  </a:lnTo>
                  <a:lnTo>
                    <a:pt x="8" y="96"/>
                  </a:lnTo>
                  <a:lnTo>
                    <a:pt x="32" y="96"/>
                  </a:lnTo>
                  <a:lnTo>
                    <a:pt x="48" y="88"/>
                  </a:lnTo>
                  <a:lnTo>
                    <a:pt x="56" y="40"/>
                  </a:lnTo>
                  <a:lnTo>
                    <a:pt x="48" y="24"/>
                  </a:lnTo>
                  <a:lnTo>
                    <a:pt x="48" y="16"/>
                  </a:lnTo>
                  <a:lnTo>
                    <a:pt x="24" y="0"/>
                  </a:lnTo>
                  <a:lnTo>
                    <a:pt x="0" y="24"/>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2" name="Freeform 11">
              <a:extLst>
                <a:ext uri="{FF2B5EF4-FFF2-40B4-BE49-F238E27FC236}">
                  <a16:creationId xmlns="" xmlns:a16="http://schemas.microsoft.com/office/drawing/2014/main" id="{EBE74716-70C7-FBBF-C84E-3711A52C4DF1}"/>
                </a:ext>
              </a:extLst>
            </p:cNvPr>
            <p:cNvSpPr>
              <a:spLocks/>
            </p:cNvSpPr>
            <p:nvPr/>
          </p:nvSpPr>
          <p:spPr bwMode="auto">
            <a:xfrm>
              <a:off x="2588" y="2271"/>
              <a:ext cx="117" cy="232"/>
            </a:xfrm>
            <a:custGeom>
              <a:avLst/>
              <a:gdLst>
                <a:gd name="T0" fmla="*/ 2147483647 w 49"/>
                <a:gd name="T1" fmla="*/ 2147483647 h 97"/>
                <a:gd name="T2" fmla="*/ 2147483647 w 49"/>
                <a:gd name="T3" fmla="*/ 2147483647 h 97"/>
                <a:gd name="T4" fmla="*/ 2147483647 w 49"/>
                <a:gd name="T5" fmla="*/ 0 h 97"/>
                <a:gd name="T6" fmla="*/ 0 w 49"/>
                <a:gd name="T7" fmla="*/ 2147483647 h 97"/>
                <a:gd name="T8" fmla="*/ 0 w 49"/>
                <a:gd name="T9" fmla="*/ 2147483647 h 97"/>
                <a:gd name="T10" fmla="*/ 2147483647 w 49"/>
                <a:gd name="T11" fmla="*/ 2147483647 h 97"/>
                <a:gd name="T12" fmla="*/ 2147483647 w 49"/>
                <a:gd name="T13" fmla="*/ 2147483647 h 97"/>
                <a:gd name="T14" fmla="*/ 2147483647 w 49"/>
                <a:gd name="T15" fmla="*/ 2147483647 h 97"/>
                <a:gd name="T16" fmla="*/ 2147483647 w 49"/>
                <a:gd name="T17" fmla="*/ 2147483647 h 97"/>
                <a:gd name="T18" fmla="*/ 2147483647 w 49"/>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97"/>
                <a:gd name="T32" fmla="*/ 49 w 49"/>
                <a:gd name="T33" fmla="*/ 97 h 97"/>
              </a:gdLst>
              <a:ahLst/>
              <a:cxnLst/>
              <a:rect l="T30" t="T31" r="T32" b="T33"/>
              <a:pathLst>
                <a:path w="49" h="97">
                  <a:moveTo>
                    <a:pt x="32" y="24"/>
                  </a:moveTo>
                  <a:lnTo>
                    <a:pt x="32" y="16"/>
                  </a:lnTo>
                  <a:lnTo>
                    <a:pt x="24" y="0"/>
                  </a:lnTo>
                  <a:lnTo>
                    <a:pt x="0" y="16"/>
                  </a:lnTo>
                  <a:lnTo>
                    <a:pt x="0" y="72"/>
                  </a:lnTo>
                  <a:lnTo>
                    <a:pt x="8" y="88"/>
                  </a:lnTo>
                  <a:lnTo>
                    <a:pt x="32" y="96"/>
                  </a:lnTo>
                  <a:lnTo>
                    <a:pt x="48" y="72"/>
                  </a:lnTo>
                  <a:lnTo>
                    <a:pt x="32" y="24"/>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3" name="Freeform 12">
              <a:extLst>
                <a:ext uri="{FF2B5EF4-FFF2-40B4-BE49-F238E27FC236}">
                  <a16:creationId xmlns="" xmlns:a16="http://schemas.microsoft.com/office/drawing/2014/main" id="{BA5C3250-96AB-A1B1-3B42-1D8937B5D01E}"/>
                </a:ext>
              </a:extLst>
            </p:cNvPr>
            <p:cNvSpPr>
              <a:spLocks/>
            </p:cNvSpPr>
            <p:nvPr/>
          </p:nvSpPr>
          <p:spPr bwMode="auto">
            <a:xfrm>
              <a:off x="2703" y="2329"/>
              <a:ext cx="155" cy="174"/>
            </a:xfrm>
            <a:custGeom>
              <a:avLst/>
              <a:gdLst>
                <a:gd name="T0" fmla="*/ 0 w 65"/>
                <a:gd name="T1" fmla="*/ 2147483647 h 73"/>
                <a:gd name="T2" fmla="*/ 0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0 h 73"/>
                <a:gd name="T16" fmla="*/ 2147483647 w 65"/>
                <a:gd name="T17" fmla="*/ 0 h 73"/>
                <a:gd name="T18" fmla="*/ 0 w 65"/>
                <a:gd name="T19" fmla="*/ 2147483647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3"/>
                <a:gd name="T32" fmla="*/ 65 w 65"/>
                <a:gd name="T33" fmla="*/ 73 h 73"/>
              </a:gdLst>
              <a:ahLst/>
              <a:cxnLst/>
              <a:rect l="T30" t="T31" r="T32" b="T33"/>
              <a:pathLst>
                <a:path w="65" h="73">
                  <a:moveTo>
                    <a:pt x="0" y="24"/>
                  </a:moveTo>
                  <a:lnTo>
                    <a:pt x="0" y="64"/>
                  </a:lnTo>
                  <a:lnTo>
                    <a:pt x="8" y="72"/>
                  </a:lnTo>
                  <a:lnTo>
                    <a:pt x="40" y="72"/>
                  </a:lnTo>
                  <a:lnTo>
                    <a:pt x="64" y="64"/>
                  </a:lnTo>
                  <a:lnTo>
                    <a:pt x="48" y="24"/>
                  </a:lnTo>
                  <a:lnTo>
                    <a:pt x="40" y="16"/>
                  </a:lnTo>
                  <a:lnTo>
                    <a:pt x="24" y="0"/>
                  </a:lnTo>
                  <a:lnTo>
                    <a:pt x="8" y="0"/>
                  </a:lnTo>
                  <a:lnTo>
                    <a:pt x="0" y="24"/>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sp>
          <p:nvSpPr>
            <p:cNvPr id="14" name="Freeform 13">
              <a:extLst>
                <a:ext uri="{FF2B5EF4-FFF2-40B4-BE49-F238E27FC236}">
                  <a16:creationId xmlns="" xmlns:a16="http://schemas.microsoft.com/office/drawing/2014/main" id="{4670A82F-BFF7-E708-EA26-1A7D868C0F80}"/>
                </a:ext>
              </a:extLst>
            </p:cNvPr>
            <p:cNvSpPr>
              <a:spLocks/>
            </p:cNvSpPr>
            <p:nvPr/>
          </p:nvSpPr>
          <p:spPr bwMode="auto">
            <a:xfrm>
              <a:off x="2588" y="1642"/>
              <a:ext cx="996" cy="632"/>
            </a:xfrm>
            <a:custGeom>
              <a:avLst/>
              <a:gdLst>
                <a:gd name="T0" fmla="*/ 2147483647 w 417"/>
                <a:gd name="T1" fmla="*/ 2147483647 h 265"/>
                <a:gd name="T2" fmla="*/ 2147483647 w 417"/>
                <a:gd name="T3" fmla="*/ 2147483647 h 265"/>
                <a:gd name="T4" fmla="*/ 2147483647 w 417"/>
                <a:gd name="T5" fmla="*/ 2147483647 h 265"/>
                <a:gd name="T6" fmla="*/ 2147483647 w 417"/>
                <a:gd name="T7" fmla="*/ 2147483647 h 265"/>
                <a:gd name="T8" fmla="*/ 2147483647 w 417"/>
                <a:gd name="T9" fmla="*/ 2147483647 h 265"/>
                <a:gd name="T10" fmla="*/ 2147483647 w 417"/>
                <a:gd name="T11" fmla="*/ 2147483647 h 265"/>
                <a:gd name="T12" fmla="*/ 2147483647 w 417"/>
                <a:gd name="T13" fmla="*/ 2147483647 h 265"/>
                <a:gd name="T14" fmla="*/ 2147483647 w 417"/>
                <a:gd name="T15" fmla="*/ 2147483647 h 265"/>
                <a:gd name="T16" fmla="*/ 0 w 417"/>
                <a:gd name="T17" fmla="*/ 2147483647 h 265"/>
                <a:gd name="T18" fmla="*/ 0 w 417"/>
                <a:gd name="T19" fmla="*/ 2147483647 h 265"/>
                <a:gd name="T20" fmla="*/ 2147483647 w 417"/>
                <a:gd name="T21" fmla="*/ 0 h 265"/>
                <a:gd name="T22" fmla="*/ 2147483647 w 417"/>
                <a:gd name="T23" fmla="*/ 0 h 265"/>
                <a:gd name="T24" fmla="*/ 2147483647 w 417"/>
                <a:gd name="T25" fmla="*/ 2147483647 h 265"/>
                <a:gd name="T26" fmla="*/ 2147483647 w 417"/>
                <a:gd name="T27" fmla="*/ 2147483647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265"/>
                <a:gd name="T44" fmla="*/ 417 w 417"/>
                <a:gd name="T45" fmla="*/ 265 h 265"/>
              </a:gdLst>
              <a:ahLst/>
              <a:cxnLst/>
              <a:rect l="T42" t="T43" r="T44" b="T45"/>
              <a:pathLst>
                <a:path w="417" h="265">
                  <a:moveTo>
                    <a:pt x="416" y="48"/>
                  </a:moveTo>
                  <a:lnTo>
                    <a:pt x="416" y="264"/>
                  </a:lnTo>
                  <a:lnTo>
                    <a:pt x="384" y="264"/>
                  </a:lnTo>
                  <a:lnTo>
                    <a:pt x="368" y="232"/>
                  </a:lnTo>
                  <a:lnTo>
                    <a:pt x="192" y="96"/>
                  </a:lnTo>
                  <a:lnTo>
                    <a:pt x="136" y="96"/>
                  </a:lnTo>
                  <a:lnTo>
                    <a:pt x="96" y="128"/>
                  </a:lnTo>
                  <a:lnTo>
                    <a:pt x="32" y="128"/>
                  </a:lnTo>
                  <a:lnTo>
                    <a:pt x="0" y="120"/>
                  </a:lnTo>
                  <a:lnTo>
                    <a:pt x="0" y="80"/>
                  </a:lnTo>
                  <a:lnTo>
                    <a:pt x="112" y="0"/>
                  </a:lnTo>
                  <a:lnTo>
                    <a:pt x="248" y="0"/>
                  </a:lnTo>
                  <a:lnTo>
                    <a:pt x="408" y="48"/>
                  </a:lnTo>
                  <a:lnTo>
                    <a:pt x="416" y="48"/>
                  </a:lnTo>
                </a:path>
              </a:pathLst>
            </a:custGeom>
            <a:solidFill>
              <a:srgbClr val="FFCC66">
                <a:alpha val="100000"/>
              </a:srgbClr>
            </a:solidFill>
            <a:ln w="12700">
              <a:solidFill>
                <a:srgbClr val="000000"/>
              </a:solidFill>
            </a:ln>
          </p:spPr>
          <p:txBody>
            <a:bodyPr wrap="none" anchor="ctr"/>
            <a:lstStyle/>
            <a:p>
              <a:pPr algn="ctr" eaLnBrk="1" fontAlgn="auto" hangingPunct="1">
                <a:spcBef>
                  <a:spcPts val="0"/>
                </a:spcBef>
                <a:spcAft>
                  <a:spcPts val="0"/>
                </a:spcAft>
                <a:defRPr/>
              </a:pPr>
              <a:endParaRPr lang="zh-CN" altLang="en-US">
                <a:latin typeface="+mn-lt"/>
              </a:endParaRPr>
            </a:p>
          </p:txBody>
        </p:sp>
      </p:grpSp>
      <p:sp>
        <p:nvSpPr>
          <p:cNvPr id="30723" name="Rectangle 14">
            <a:extLst>
              <a:ext uri="{FF2B5EF4-FFF2-40B4-BE49-F238E27FC236}">
                <a16:creationId xmlns="" xmlns:a16="http://schemas.microsoft.com/office/drawing/2014/main" id="{FF848F04-6E2C-BD25-09D5-FECE28208EBD}"/>
              </a:ext>
            </a:extLst>
          </p:cNvPr>
          <p:cNvSpPr>
            <a:spLocks noChangeArrowheads="1"/>
          </p:cNvSpPr>
          <p:nvPr/>
        </p:nvSpPr>
        <p:spPr bwMode="auto">
          <a:xfrm>
            <a:off x="2493963" y="4530725"/>
            <a:ext cx="6492875" cy="65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15000"/>
              </a:lnSpc>
            </a:pPr>
            <a:r>
              <a:rPr lang="en-US" altLang="en-US" sz="3200" b="1">
                <a:latin typeface="Arial Black" panose="020B0A04020102020204" pitchFamily="34" charset="0"/>
                <a:cs typeface="Times New Roman" panose="02020603050405020304" pitchFamily="18" charset="0"/>
              </a:rPr>
              <a:t>Thank you all for listening!!!</a:t>
            </a:r>
            <a:r>
              <a:rPr lang="en-US" altLang="en-US">
                <a:latin typeface="Century Gothic" panose="020B0502020202020204" pitchFamily="34" charset="0"/>
                <a:cs typeface="Times New Roman" panose="02020603050405020304" pitchFamily="18" charset="0"/>
              </a:rPr>
              <a:t>.</a:t>
            </a:r>
            <a:endParaRPr lang="en-US" altLang="en-US" sz="240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D3B98BBD-761A-E78B-693B-CE305B220D92}"/>
              </a:ext>
            </a:extLst>
          </p:cNvPr>
          <p:cNvPicPr>
            <a:picLocks noChangeAspect="1" noChangeArrowheads="1"/>
          </p:cNvPicPr>
          <p:nvPr/>
        </p:nvPicPr>
        <p:blipFill>
          <a:blip r:embed="rId2"/>
          <a:srcRect/>
          <a:stretch>
            <a:fillRect/>
          </a:stretch>
        </p:blipFill>
        <p:spPr bwMode="auto">
          <a:xfrm>
            <a:off x="5762625" y="134938"/>
            <a:ext cx="904875" cy="949325"/>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17" name="Slide Number Placeholder 16"/>
          <p:cNvSpPr>
            <a:spLocks noGrp="1"/>
          </p:cNvSpPr>
          <p:nvPr>
            <p:ph type="sldNum" sz="quarter" idx="12"/>
          </p:nvPr>
        </p:nvSpPr>
        <p:spPr/>
        <p:txBody>
          <a:bodyPr/>
          <a:lstStyle/>
          <a:p>
            <a:fld id="{40316E9D-1272-4DF7-9C40-D2DE4D6AFDE6}" type="slidenum">
              <a:rPr lang="en-US" altLang="x-none" smtClean="0"/>
              <a:pPr/>
              <a:t>22</a:t>
            </a:fld>
            <a:endParaRPr lang="en-US" altLang="x-none"/>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CF3"/>
            </a:gs>
            <a:gs pos="10001">
              <a:srgbClr val="D0E090"/>
            </a:gs>
            <a:gs pos="46001">
              <a:srgbClr val="D0E090"/>
            </a:gs>
            <a:gs pos="72000">
              <a:srgbClr val="E0EBB5"/>
            </a:gs>
            <a:gs pos="100000">
              <a:srgbClr val="E0EBB5"/>
            </a:gs>
          </a:gsLst>
          <a:lin ang="5400000" scaled="1"/>
        </a:gradFill>
        <a:effectLst/>
      </p:bgPr>
    </p:bg>
    <p:spTree>
      <p:nvGrpSpPr>
        <p:cNvPr id="1" name=""/>
        <p:cNvGrpSpPr/>
        <p:nvPr/>
      </p:nvGrpSpPr>
      <p:grpSpPr>
        <a:xfrm>
          <a:off x="0" y="0"/>
          <a:ext cx="0" cy="0"/>
          <a:chOff x="0" y="0"/>
          <a:chExt cx="0" cy="0"/>
        </a:xfrm>
      </p:grpSpPr>
      <p:sp>
        <p:nvSpPr>
          <p:cNvPr id="17410" name="Title 16">
            <a:extLst>
              <a:ext uri="{FF2B5EF4-FFF2-40B4-BE49-F238E27FC236}">
                <a16:creationId xmlns="" xmlns:a16="http://schemas.microsoft.com/office/drawing/2014/main" id="{6B2BBAF5-4ECC-1828-D5F0-596DD8DD3A54}"/>
              </a:ext>
            </a:extLst>
          </p:cNvPr>
          <p:cNvSpPr>
            <a:spLocks noGrp="1"/>
          </p:cNvSpPr>
          <p:nvPr>
            <p:ph type="title"/>
          </p:nvPr>
        </p:nvSpPr>
        <p:spPr/>
        <p:txBody>
          <a:bodyPr/>
          <a:lstStyle/>
          <a:p>
            <a:pPr eaLnBrk="1" hangingPunct="1"/>
            <a:r>
              <a:rPr lang="en-US" altLang="en-US">
                <a:ln>
                  <a:noFill/>
                </a:ln>
              </a:rPr>
              <a:t>0</a:t>
            </a:r>
          </a:p>
        </p:txBody>
      </p:sp>
      <p:sp>
        <p:nvSpPr>
          <p:cNvPr id="18" name="Content Placeholder 17">
            <a:extLst>
              <a:ext uri="{FF2B5EF4-FFF2-40B4-BE49-F238E27FC236}">
                <a16:creationId xmlns="" xmlns:a16="http://schemas.microsoft.com/office/drawing/2014/main" id="{AF8C5AF2-BBE7-4E5E-4B58-28448FC73F9E}"/>
              </a:ext>
            </a:extLst>
          </p:cNvPr>
          <p:cNvSpPr>
            <a:spLocks noGrp="1"/>
          </p:cNvSpPr>
          <p:nvPr>
            <p:ph sz="half" idx="1"/>
          </p:nvPr>
        </p:nvSpPr>
        <p:spPr>
          <a:xfrm>
            <a:off x="1298575" y="2693988"/>
            <a:ext cx="4718050" cy="3309937"/>
          </a:xfrm>
        </p:spPr>
        <p:txBody>
          <a:bodyPr rtlCol="0">
            <a:normAutofit fontScale="62500" lnSpcReduction="20000"/>
          </a:bodyPr>
          <a:lstStyle/>
          <a:p>
            <a:pPr marL="0" indent="0" algn="just" eaLnBrk="1" fontAlgn="auto" hangingPunct="1">
              <a:buFont typeface="Arial"/>
              <a:buNone/>
              <a:defRPr/>
            </a:pPr>
            <a:r>
              <a:rPr lang="en-US" b="1" u="sng" dirty="0">
                <a:solidFill>
                  <a:schemeClr val="tx1">
                    <a:lumMod val="85000"/>
                    <a:lumOff val="15000"/>
                  </a:schemeClr>
                </a:solidFill>
              </a:rPr>
              <a:t>Our Profile:</a:t>
            </a:r>
            <a:endParaRPr lang="en-US" b="1" dirty="0">
              <a:solidFill>
                <a:schemeClr val="tx1">
                  <a:lumMod val="85000"/>
                  <a:lumOff val="15000"/>
                </a:schemeClr>
              </a:solidFill>
            </a:endParaRPr>
          </a:p>
          <a:p>
            <a:pPr marL="0" indent="0" algn="just" eaLnBrk="1" fontAlgn="auto" hangingPunct="1">
              <a:buFont typeface="Arial"/>
              <a:buNone/>
              <a:defRPr/>
            </a:pPr>
            <a:r>
              <a:rPr lang="en-US" dirty="0">
                <a:solidFill>
                  <a:schemeClr val="tx1">
                    <a:lumMod val="85000"/>
                    <a:lumOff val="15000"/>
                  </a:schemeClr>
                </a:solidFill>
              </a:rPr>
              <a:t>FHA Mortgage Bank (FHAMB) Limited is a Nigerian based Primary Mortgage Bank (PMB). It was incorporated by Federal Housing Authority (FHA) as a wholly owned subsidiary in 1997 and licensed to commence business as a Primary Mortgage Bank (PMB) in 1999 under the regulatory authorities of CBN and NDIC. We are focused on Mortgage Origination and Facilitating Access to home ownership to Nigerians. The Bank is fully incorporated with the Corporate Affairs Commission (CAC) and our Registration Number is </a:t>
            </a:r>
            <a:r>
              <a:rPr lang="en-US" b="1" dirty="0">
                <a:solidFill>
                  <a:schemeClr val="tx1">
                    <a:lumMod val="85000"/>
                    <a:lumOff val="15000"/>
                  </a:schemeClr>
                </a:solidFill>
              </a:rPr>
              <a:t>RC 314882</a:t>
            </a:r>
            <a:r>
              <a:rPr lang="en-US" dirty="0">
                <a:solidFill>
                  <a:schemeClr val="tx1">
                    <a:lumMod val="85000"/>
                    <a:lumOff val="15000"/>
                  </a:schemeClr>
                </a:solidFill>
              </a:rPr>
              <a:t>.</a:t>
            </a:r>
          </a:p>
          <a:p>
            <a:pPr eaLnBrk="1" fontAlgn="auto" hangingPunct="1">
              <a:buFont typeface="Arial"/>
              <a:buChar char="•"/>
              <a:defRPr/>
            </a:pPr>
            <a:endParaRPr lang="en-US" dirty="0">
              <a:solidFill>
                <a:schemeClr val="tx1">
                  <a:lumMod val="85000"/>
                  <a:lumOff val="15000"/>
                </a:schemeClr>
              </a:solidFill>
            </a:endParaRPr>
          </a:p>
        </p:txBody>
      </p:sp>
      <p:sp>
        <p:nvSpPr>
          <p:cNvPr id="19" name="Content Placeholder 18">
            <a:extLst>
              <a:ext uri="{FF2B5EF4-FFF2-40B4-BE49-F238E27FC236}">
                <a16:creationId xmlns="" xmlns:a16="http://schemas.microsoft.com/office/drawing/2014/main" id="{0CC0E166-16AA-3CB1-91C4-F6E2701DCEED}"/>
              </a:ext>
            </a:extLst>
          </p:cNvPr>
          <p:cNvSpPr>
            <a:spLocks noGrp="1"/>
          </p:cNvSpPr>
          <p:nvPr>
            <p:ph sz="half" idx="2"/>
          </p:nvPr>
        </p:nvSpPr>
        <p:spPr>
          <a:xfrm>
            <a:off x="6181725" y="2713038"/>
            <a:ext cx="4718050" cy="3309937"/>
          </a:xfrm>
        </p:spPr>
        <p:txBody>
          <a:bodyPr rtlCol="0">
            <a:normAutofit fontScale="62500" lnSpcReduction="20000"/>
          </a:bodyPr>
          <a:lstStyle/>
          <a:p>
            <a:pPr marL="0" indent="0" algn="ctr" eaLnBrk="1" fontAlgn="auto" hangingPunct="1">
              <a:buFont typeface="Arial"/>
              <a:buNone/>
              <a:defRPr/>
            </a:pPr>
            <a:r>
              <a:rPr lang="en-US" b="1" u="sng" dirty="0">
                <a:solidFill>
                  <a:schemeClr val="tx1">
                    <a:lumMod val="85000"/>
                    <a:lumOff val="15000"/>
                  </a:schemeClr>
                </a:solidFill>
              </a:rPr>
              <a:t>Core </a:t>
            </a:r>
            <a:r>
              <a:rPr lang="en-US" b="1" u="sng" dirty="0" err="1">
                <a:solidFill>
                  <a:schemeClr val="tx1">
                    <a:lumMod val="85000"/>
                    <a:lumOff val="15000"/>
                  </a:schemeClr>
                </a:solidFill>
              </a:rPr>
              <a:t>Manadate</a:t>
            </a:r>
            <a:r>
              <a:rPr lang="en-US" b="1" u="sng" dirty="0">
                <a:solidFill>
                  <a:schemeClr val="tx1">
                    <a:lumMod val="85000"/>
                    <a:lumOff val="15000"/>
                  </a:schemeClr>
                </a:solidFill>
              </a:rPr>
              <a:t>:</a:t>
            </a:r>
            <a:r>
              <a:rPr lang="en-US" dirty="0">
                <a:solidFill>
                  <a:schemeClr val="tx1">
                    <a:lumMod val="85000"/>
                    <a:lumOff val="15000"/>
                  </a:schemeClr>
                </a:solidFill>
              </a:rPr>
              <a:t> </a:t>
            </a:r>
          </a:p>
          <a:p>
            <a:pPr eaLnBrk="1" fontAlgn="auto" hangingPunct="1">
              <a:buFont typeface="Arial"/>
              <a:buChar char="•"/>
              <a:defRPr/>
            </a:pPr>
            <a:r>
              <a:rPr lang="en-US" dirty="0">
                <a:solidFill>
                  <a:schemeClr val="tx1">
                    <a:lumMod val="85000"/>
                    <a:lumOff val="15000"/>
                  </a:schemeClr>
                </a:solidFill>
              </a:rPr>
              <a:t>As a Primary Mortgage Bank, we are permitted to engage in the following Business Activities;</a:t>
            </a:r>
          </a:p>
          <a:p>
            <a:pPr eaLnBrk="1" fontAlgn="auto" hangingPunct="1">
              <a:buFont typeface="Arial"/>
              <a:buChar char="•"/>
              <a:defRPr/>
            </a:pPr>
            <a:r>
              <a:rPr lang="en-US" dirty="0">
                <a:solidFill>
                  <a:schemeClr val="tx1">
                    <a:lumMod val="85000"/>
                    <a:lumOff val="15000"/>
                  </a:schemeClr>
                </a:solidFill>
              </a:rPr>
              <a:t>Mortgage Financing.</a:t>
            </a:r>
          </a:p>
          <a:p>
            <a:pPr eaLnBrk="1" fontAlgn="auto" hangingPunct="1">
              <a:buFont typeface="Arial"/>
              <a:buChar char="•"/>
              <a:defRPr/>
            </a:pPr>
            <a:r>
              <a:rPr lang="en-US" dirty="0">
                <a:solidFill>
                  <a:schemeClr val="tx1">
                    <a:lumMod val="85000"/>
                    <a:lumOff val="15000"/>
                  </a:schemeClr>
                </a:solidFill>
              </a:rPr>
              <a:t>Real Estate Construction Finance within the permitted limits.</a:t>
            </a:r>
          </a:p>
          <a:p>
            <a:pPr eaLnBrk="1" fontAlgn="auto" hangingPunct="1">
              <a:buFont typeface="Arial"/>
              <a:buChar char="•"/>
              <a:defRPr/>
            </a:pPr>
            <a:r>
              <a:rPr lang="en-US" dirty="0">
                <a:solidFill>
                  <a:schemeClr val="tx1">
                    <a:lumMod val="85000"/>
                    <a:lumOff val="15000"/>
                  </a:schemeClr>
                </a:solidFill>
              </a:rPr>
              <a:t>Acceptance of Savings and Time/Term deposits.</a:t>
            </a:r>
          </a:p>
          <a:p>
            <a:pPr eaLnBrk="1" fontAlgn="auto" hangingPunct="1">
              <a:buFont typeface="Arial"/>
              <a:buChar char="•"/>
              <a:defRPr/>
            </a:pPr>
            <a:r>
              <a:rPr lang="en-US" dirty="0">
                <a:solidFill>
                  <a:schemeClr val="tx1">
                    <a:lumMod val="85000"/>
                    <a:lumOff val="15000"/>
                  </a:schemeClr>
                </a:solidFill>
              </a:rPr>
              <a:t>Acceptance of Mortgage Focused Demand Deposits.</a:t>
            </a:r>
          </a:p>
          <a:p>
            <a:pPr eaLnBrk="1" fontAlgn="auto" hangingPunct="1">
              <a:buFont typeface="Arial"/>
              <a:buChar char="•"/>
              <a:defRPr/>
            </a:pPr>
            <a:r>
              <a:rPr lang="en-US" dirty="0">
                <a:solidFill>
                  <a:schemeClr val="tx1">
                    <a:lumMod val="85000"/>
                    <a:lumOff val="15000"/>
                  </a:schemeClr>
                </a:solidFill>
              </a:rPr>
              <a:t>Mortgage Funds (e.g. National Housing Funds Facility) for On-Lending.</a:t>
            </a:r>
          </a:p>
          <a:p>
            <a:pPr eaLnBrk="1" fontAlgn="auto" hangingPunct="1">
              <a:buFont typeface="Arial"/>
              <a:buChar char="•"/>
              <a:defRPr/>
            </a:pPr>
            <a:r>
              <a:rPr lang="en-US" dirty="0">
                <a:solidFill>
                  <a:schemeClr val="tx1">
                    <a:lumMod val="85000"/>
                    <a:lumOff val="15000"/>
                  </a:schemeClr>
                </a:solidFill>
              </a:rPr>
              <a:t>Advisory Services as it relates to Construction and Mortgage Origination.</a:t>
            </a:r>
          </a:p>
          <a:p>
            <a:pPr marL="0" indent="0" eaLnBrk="1" fontAlgn="auto" hangingPunct="1">
              <a:buFont typeface="Arial"/>
              <a:buNone/>
              <a:defRPr/>
            </a:pPr>
            <a:endParaRPr lang="en-US" dirty="0">
              <a:solidFill>
                <a:schemeClr val="tx1">
                  <a:lumMod val="85000"/>
                  <a:lumOff val="15000"/>
                </a:schemeClr>
              </a:solidFill>
            </a:endParaRPr>
          </a:p>
        </p:txBody>
      </p:sp>
      <p:pic>
        <p:nvPicPr>
          <p:cNvPr id="20" name="Picture 19">
            <a:extLst>
              <a:ext uri="{FF2B5EF4-FFF2-40B4-BE49-F238E27FC236}">
                <a16:creationId xmlns="" xmlns:a16="http://schemas.microsoft.com/office/drawing/2014/main" id="{E2649F07-C09B-2C46-6105-413DEC0882CA}"/>
              </a:ext>
            </a:extLst>
          </p:cNvPr>
          <p:cNvPicPr>
            <a:picLocks noChangeAspect="1" noChangeArrowheads="1"/>
          </p:cNvPicPr>
          <p:nvPr/>
        </p:nvPicPr>
        <p:blipFill>
          <a:blip r:embed="rId2"/>
          <a:srcRect/>
          <a:stretch>
            <a:fillRect/>
          </a:stretch>
        </p:blipFill>
        <p:spPr bwMode="auto">
          <a:xfrm>
            <a:off x="5441950" y="574675"/>
            <a:ext cx="1149350" cy="1204913"/>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6" name="Slide Number Placeholder 5"/>
          <p:cNvSpPr>
            <a:spLocks noGrp="1"/>
          </p:cNvSpPr>
          <p:nvPr>
            <p:ph type="sldNum" sz="quarter" idx="12"/>
          </p:nvPr>
        </p:nvSpPr>
        <p:spPr/>
        <p:txBody>
          <a:bodyPr/>
          <a:lstStyle/>
          <a:p>
            <a:fld id="{E1AEC1E7-A0BC-48D6-A796-194D50F8AC50}" type="slidenum">
              <a:rPr lang="en-US" altLang="x-none" smtClean="0"/>
              <a:pPr/>
              <a:t>3</a:t>
            </a:fld>
            <a:endParaRPr lang="en-US" altLang="x-none"/>
          </a:p>
        </p:txBody>
      </p:sp>
    </p:spTree>
    <p:extLst>
      <p:ext uri="{BB962C8B-B14F-4D97-AF65-F5344CB8AC3E}">
        <p14:creationId xmlns="" xmlns:p14="http://schemas.microsoft.com/office/powerpoint/2010/main" val="21730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1000"/>
                                        <p:tgtEl>
                                          <p:spTgt spid="19">
                                            <p:txEl>
                                              <p:pRg st="1" end="1"/>
                                            </p:txEl>
                                          </p:spTgt>
                                        </p:tgtEl>
                                      </p:cBhvr>
                                    </p:animEffect>
                                    <p:anim calcmode="lin" valueType="num">
                                      <p:cBhvr>
                                        <p:cTn id="22"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1000"/>
                                        <p:tgtEl>
                                          <p:spTgt spid="19">
                                            <p:txEl>
                                              <p:pRg st="2" end="2"/>
                                            </p:txEl>
                                          </p:spTgt>
                                        </p:tgtEl>
                                      </p:cBhvr>
                                    </p:animEffect>
                                    <p:anim calcmode="lin" valueType="num">
                                      <p:cBhvr>
                                        <p:cTn id="2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3" end="3"/>
                                            </p:txEl>
                                          </p:spTgt>
                                        </p:tgtEl>
                                        <p:attrNameLst>
                                          <p:attrName>style.visibility</p:attrName>
                                        </p:attrNameLst>
                                      </p:cBhvr>
                                      <p:to>
                                        <p:strVal val="visible"/>
                                      </p:to>
                                    </p:set>
                                    <p:animEffect transition="in" filter="fade">
                                      <p:cBhvr>
                                        <p:cTn id="35" dur="1000"/>
                                        <p:tgtEl>
                                          <p:spTgt spid="19">
                                            <p:txEl>
                                              <p:pRg st="3" end="3"/>
                                            </p:txEl>
                                          </p:spTgt>
                                        </p:tgtEl>
                                      </p:cBhvr>
                                    </p:animEffect>
                                    <p:anim calcmode="lin" valueType="num">
                                      <p:cBhvr>
                                        <p:cTn id="3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1000"/>
                                        <p:tgtEl>
                                          <p:spTgt spid="19">
                                            <p:txEl>
                                              <p:pRg st="4" end="4"/>
                                            </p:txEl>
                                          </p:spTgt>
                                        </p:tgtEl>
                                      </p:cBhvr>
                                    </p:animEffect>
                                    <p:anim calcmode="lin" valueType="num">
                                      <p:cBhvr>
                                        <p:cTn id="43"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1000"/>
                                        <p:tgtEl>
                                          <p:spTgt spid="19">
                                            <p:txEl>
                                              <p:pRg st="5" end="5"/>
                                            </p:txEl>
                                          </p:spTgt>
                                        </p:tgtEl>
                                      </p:cBhvr>
                                    </p:animEffect>
                                    <p:anim calcmode="lin" valueType="num">
                                      <p:cBhvr>
                                        <p:cTn id="50"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xEl>
                                              <p:pRg st="6" end="6"/>
                                            </p:txEl>
                                          </p:spTgt>
                                        </p:tgtEl>
                                        <p:attrNameLst>
                                          <p:attrName>style.visibility</p:attrName>
                                        </p:attrNameLst>
                                      </p:cBhvr>
                                      <p:to>
                                        <p:strVal val="visible"/>
                                      </p:to>
                                    </p:set>
                                    <p:animEffect transition="in" filter="fade">
                                      <p:cBhvr>
                                        <p:cTn id="56" dur="1000"/>
                                        <p:tgtEl>
                                          <p:spTgt spid="19">
                                            <p:txEl>
                                              <p:pRg st="6" end="6"/>
                                            </p:txEl>
                                          </p:spTgt>
                                        </p:tgtEl>
                                      </p:cBhvr>
                                    </p:animEffect>
                                    <p:anim calcmode="lin" valueType="num">
                                      <p:cBhvr>
                                        <p:cTn id="57"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xEl>
                                              <p:pRg st="7" end="7"/>
                                            </p:txEl>
                                          </p:spTgt>
                                        </p:tgtEl>
                                        <p:attrNameLst>
                                          <p:attrName>style.visibility</p:attrName>
                                        </p:attrNameLst>
                                      </p:cBhvr>
                                      <p:to>
                                        <p:strVal val="visible"/>
                                      </p:to>
                                    </p:set>
                                    <p:animEffect transition="in" filter="fade">
                                      <p:cBhvr>
                                        <p:cTn id="63" dur="1000"/>
                                        <p:tgtEl>
                                          <p:spTgt spid="19">
                                            <p:txEl>
                                              <p:pRg st="7" end="7"/>
                                            </p:txEl>
                                          </p:spTgt>
                                        </p:tgtEl>
                                      </p:cBhvr>
                                    </p:animEffect>
                                    <p:anim calcmode="lin" valueType="num">
                                      <p:cBhvr>
                                        <p:cTn id="64"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4C08760-2247-0CB7-5CD8-E587BBE0CFB2}"/>
              </a:ext>
            </a:extLst>
          </p:cNvPr>
          <p:cNvSpPr/>
          <p:nvPr/>
        </p:nvSpPr>
        <p:spPr>
          <a:xfrm>
            <a:off x="1123950" y="1044575"/>
            <a:ext cx="10229850" cy="4551363"/>
          </a:xfrm>
          <a:prstGeom prst="rect">
            <a:avLst/>
          </a:prstGeom>
        </p:spPr>
        <p:txBody>
          <a:bodyPr>
            <a:spAutoFit/>
          </a:bodyPr>
          <a:lstStyle/>
          <a:p>
            <a:pPr algn="ctr" eaLnBrk="1" fontAlgn="auto" hangingPunct="1">
              <a:lnSpc>
                <a:spcPct val="115000"/>
              </a:lnSpc>
              <a:spcBef>
                <a:spcPts val="0"/>
              </a:spcBef>
              <a:spcAft>
                <a:spcPts val="0"/>
              </a:spcAft>
              <a:defRPr/>
            </a:pPr>
            <a:r>
              <a:rPr lang="en-US" b="1" u="sng" dirty="0">
                <a:latin typeface="Arial Black" panose="020B0A04020102020204" pitchFamily="34" charset="0"/>
                <a:ea typeface="Times New Roman" panose="02020603050405020304" pitchFamily="18" charset="0"/>
                <a:cs typeface="Times New Roman" panose="02020603050405020304" pitchFamily="18" charset="0"/>
              </a:rPr>
              <a:t>Our Services:</a:t>
            </a:r>
            <a:endParaRPr lang="en-US" sz="2400" b="1" dirty="0">
              <a:latin typeface="Arial Black" panose="020B0A04020102020204" pitchFamily="34" charset="0"/>
              <a:ea typeface="Calibri" panose="020F0502020204030204" pitchFamily="34" charset="0"/>
              <a:cs typeface="Times New Roman" panose="02020603050405020304" pitchFamily="18" charset="0"/>
            </a:endParaRPr>
          </a:p>
          <a:p>
            <a:pPr algn="just" eaLnBrk="1" fontAlgn="auto" hangingPunct="1">
              <a:lnSpc>
                <a:spcPct val="115000"/>
              </a:lnSpc>
              <a:spcBef>
                <a:spcPts val="0"/>
              </a:spcBef>
              <a:spcAft>
                <a:spcPts val="0"/>
              </a:spcAft>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In order to meet up with our organizational goal of being the Mortgage Bank of choice and generating profitability for our shareholders, we provide the following services to our esteemed customers.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Mortgage Loans Origination Administration.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Advisory Services to Estate Developers, Agents, Ministries, Departments, Agencies and Individuals.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Business Development.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Real Estate Development Construction financing.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Financing and Consultancy.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NHF loan processing.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Banking and Marketing.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Portfolio Investment Management and Administration.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eaLnBrk="1" fontAlgn="auto" hangingPunct="1">
              <a:lnSpc>
                <a:spcPct val="115000"/>
              </a:lnSpc>
              <a:spcBef>
                <a:spcPts val="0"/>
              </a:spcBef>
              <a:spcAft>
                <a:spcPts val="0"/>
              </a:spcAft>
              <a:buFont typeface="Symbol" panose="05050102010706020507" pitchFamily="18" charset="2"/>
              <a:buChar char=""/>
              <a:defRPr/>
            </a:pPr>
            <a:r>
              <a:rPr lang="en-US" dirty="0">
                <a:latin typeface="Century Gothic" panose="020B0502020202020204" pitchFamily="34" charset="0"/>
                <a:ea typeface="Times New Roman" panose="02020603050405020304" pitchFamily="18" charset="0"/>
                <a:cs typeface="Times New Roman" panose="02020603050405020304" pitchFamily="18" charset="0"/>
              </a:rPr>
              <a:t>Money Deposit Bank.</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 xmlns:a16="http://schemas.microsoft.com/office/drawing/2014/main" id="{C83C3DBE-F564-1259-5C30-639955E45B3A}"/>
              </a:ext>
            </a:extLst>
          </p:cNvPr>
          <p:cNvPicPr>
            <a:picLocks noChangeAspect="1" noChangeArrowheads="1"/>
          </p:cNvPicPr>
          <p:nvPr/>
        </p:nvPicPr>
        <p:blipFill>
          <a:blip r:embed="rId2"/>
          <a:srcRect/>
          <a:stretch>
            <a:fillRect/>
          </a:stretch>
        </p:blipFill>
        <p:spPr bwMode="auto">
          <a:xfrm>
            <a:off x="10337800" y="4992688"/>
            <a:ext cx="1149350"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4" name="Slide Number Placeholder 3"/>
          <p:cNvSpPr>
            <a:spLocks noGrp="1"/>
          </p:cNvSpPr>
          <p:nvPr>
            <p:ph type="sldNum" sz="quarter" idx="12"/>
          </p:nvPr>
        </p:nvSpPr>
        <p:spPr/>
        <p:txBody>
          <a:bodyPr/>
          <a:lstStyle/>
          <a:p>
            <a:fld id="{40316E9D-1272-4DF7-9C40-D2DE4D6AFDE6}" type="slidenum">
              <a:rPr lang="en-US" altLang="x-none" smtClean="0"/>
              <a:pPr/>
              <a:t>4</a:t>
            </a:fld>
            <a:endParaRPr lang="en-US" altLang="x-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FCF3"/>
            </a:gs>
            <a:gs pos="10001">
              <a:srgbClr val="D0E090"/>
            </a:gs>
            <a:gs pos="46001">
              <a:srgbClr val="D0E090"/>
            </a:gs>
            <a:gs pos="72000">
              <a:srgbClr val="E0EBB5"/>
            </a:gs>
            <a:gs pos="100000">
              <a:srgbClr val="E0EBB5"/>
            </a:gs>
          </a:gsLst>
          <a:lin ang="5400000" scaled="1"/>
        </a:gradFill>
        <a:effectLst/>
      </p:bgPr>
    </p:bg>
    <p:spTree>
      <p:nvGrpSpPr>
        <p:cNvPr id="1" name=""/>
        <p:cNvGrpSpPr/>
        <p:nvPr/>
      </p:nvGrpSpPr>
      <p:grpSpPr>
        <a:xfrm>
          <a:off x="0" y="0"/>
          <a:ext cx="0" cy="0"/>
          <a:chOff x="0" y="0"/>
          <a:chExt cx="0" cy="0"/>
        </a:xfrm>
      </p:grpSpPr>
      <p:sp>
        <p:nvSpPr>
          <p:cNvPr id="17410" name="Title 16">
            <a:extLst>
              <a:ext uri="{FF2B5EF4-FFF2-40B4-BE49-F238E27FC236}">
                <a16:creationId xmlns="" xmlns:a16="http://schemas.microsoft.com/office/drawing/2014/main" id="{6B2BBAF5-4ECC-1828-D5F0-596DD8DD3A54}"/>
              </a:ext>
            </a:extLst>
          </p:cNvPr>
          <p:cNvSpPr>
            <a:spLocks noGrp="1"/>
          </p:cNvSpPr>
          <p:nvPr>
            <p:ph type="title"/>
          </p:nvPr>
        </p:nvSpPr>
        <p:spPr/>
        <p:txBody>
          <a:bodyPr/>
          <a:lstStyle/>
          <a:p>
            <a:pPr eaLnBrk="1" hangingPunct="1"/>
            <a:r>
              <a:rPr lang="en-US" altLang="en-US" dirty="0">
                <a:ln>
                  <a:noFill/>
                </a:ln>
              </a:rPr>
              <a:t>0</a:t>
            </a:r>
          </a:p>
        </p:txBody>
      </p:sp>
      <p:sp>
        <p:nvSpPr>
          <p:cNvPr id="18" name="Content Placeholder 17">
            <a:extLst>
              <a:ext uri="{FF2B5EF4-FFF2-40B4-BE49-F238E27FC236}">
                <a16:creationId xmlns="" xmlns:a16="http://schemas.microsoft.com/office/drawing/2014/main" id="{AF8C5AF2-BBE7-4E5E-4B58-28448FC73F9E}"/>
              </a:ext>
            </a:extLst>
          </p:cNvPr>
          <p:cNvSpPr>
            <a:spLocks noGrp="1"/>
          </p:cNvSpPr>
          <p:nvPr>
            <p:ph sz="half" idx="1"/>
          </p:nvPr>
        </p:nvSpPr>
        <p:spPr>
          <a:xfrm>
            <a:off x="1298574" y="2693988"/>
            <a:ext cx="9510939" cy="3309937"/>
          </a:xfrm>
        </p:spPr>
        <p:txBody>
          <a:bodyPr rtlCol="0">
            <a:normAutofit fontScale="92500" lnSpcReduction="20000"/>
          </a:bodyPr>
          <a:lstStyle/>
          <a:p>
            <a:pPr marL="0" indent="0" algn="just">
              <a:lnSpc>
                <a:spcPct val="107000"/>
              </a:lnSpc>
              <a:spcAft>
                <a:spcPts val="800"/>
              </a:spcAft>
              <a:buNone/>
            </a:pPr>
            <a:r>
              <a:rPr lang="en-US" kern="100" dirty="0">
                <a:latin typeface="Georgia" panose="02040502050405020303" pitchFamily="18" charset="0"/>
                <a:ea typeface="Calibri" panose="020F0502020204030204" pitchFamily="34" charset="0"/>
                <a:cs typeface="Arial" panose="020B0604020202020204" pitchFamily="34" charset="0"/>
              </a:rPr>
              <a:t>Good morning/afternoon, esteemed audience. Today, I am delighted to present a paper on the topic, "Making Mortgage Finance Available, Accessible, and Affordable to Off-takers in Nigeria." The availability, accessibility, and affordability of mortgage finance play a crucial role in facilitating homeownership and driving economic growth. In Nigeria, where the housing deficit remains a significant challenge, addressing these issues is of paramount importance. This paper aims to explore the key factors contributing to the limited access and affordability of mortgage finance for off-takers in Nigeria and proposes strategies to make it more accessible and affordable.</a:t>
            </a:r>
          </a:p>
          <a:p>
            <a:pPr eaLnBrk="1" fontAlgn="auto" hangingPunct="1">
              <a:buFont typeface="Arial"/>
              <a:buChar char="•"/>
              <a:defRPr/>
            </a:pPr>
            <a:endParaRPr lang="en-US" dirty="0">
              <a:solidFill>
                <a:schemeClr val="tx1">
                  <a:lumMod val="85000"/>
                  <a:lumOff val="15000"/>
                </a:schemeClr>
              </a:solidFill>
            </a:endParaRPr>
          </a:p>
        </p:txBody>
      </p:sp>
      <p:pic>
        <p:nvPicPr>
          <p:cNvPr id="20" name="Picture 19">
            <a:extLst>
              <a:ext uri="{FF2B5EF4-FFF2-40B4-BE49-F238E27FC236}">
                <a16:creationId xmlns="" xmlns:a16="http://schemas.microsoft.com/office/drawing/2014/main" id="{E2649F07-C09B-2C46-6105-413DEC0882CA}"/>
              </a:ext>
            </a:extLst>
          </p:cNvPr>
          <p:cNvPicPr>
            <a:picLocks noChangeAspect="1" noChangeArrowheads="1"/>
          </p:cNvPicPr>
          <p:nvPr/>
        </p:nvPicPr>
        <p:blipFill>
          <a:blip r:embed="rId2"/>
          <a:srcRect/>
          <a:stretch>
            <a:fillRect/>
          </a:stretch>
        </p:blipFill>
        <p:spPr bwMode="auto">
          <a:xfrm>
            <a:off x="5441950" y="574675"/>
            <a:ext cx="1149350" cy="1204913"/>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5" name="Slide Number Placeholder 4"/>
          <p:cNvSpPr>
            <a:spLocks noGrp="1"/>
          </p:cNvSpPr>
          <p:nvPr>
            <p:ph type="sldNum" sz="quarter" idx="12"/>
          </p:nvPr>
        </p:nvSpPr>
        <p:spPr/>
        <p:txBody>
          <a:bodyPr/>
          <a:lstStyle/>
          <a:p>
            <a:fld id="{E1AEC1E7-A0BC-48D6-A796-194D50F8AC50}" type="slidenum">
              <a:rPr lang="en-US" altLang="x-none" smtClean="0"/>
              <a:pPr/>
              <a:t>5</a:t>
            </a:fld>
            <a:endParaRPr lang="en-US" altLang="x-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4C08760-2247-0CB7-5CD8-E587BBE0CFB2}"/>
              </a:ext>
            </a:extLst>
          </p:cNvPr>
          <p:cNvSpPr/>
          <p:nvPr/>
        </p:nvSpPr>
        <p:spPr>
          <a:xfrm>
            <a:off x="1123950" y="1044575"/>
            <a:ext cx="10229850" cy="5365315"/>
          </a:xfrm>
          <a:prstGeom prst="rect">
            <a:avLst/>
          </a:prstGeom>
        </p:spPr>
        <p:txBody>
          <a:bodyPr>
            <a:spAutoFit/>
          </a:bodyPr>
          <a:lstStyle/>
          <a:p>
            <a:pPr algn="just">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MAKING MORTGAGE FINANCE AVAILABLE, ACCESSIBLE, AND AFFORDABLE TO OFF-TAKERS</a:t>
            </a:r>
            <a:endParaRPr lang="x-none"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rtl="0">
              <a:buFont typeface="+mj-lt"/>
              <a:buAutoNum type="alphaUcPeriod"/>
            </a:pPr>
            <a:r>
              <a:rPr lang="en-US" sz="1800" b="1" u="sng" dirty="0">
                <a:effectLst/>
                <a:latin typeface="Georgia" panose="02040502050405020303" pitchFamily="18" charset="0"/>
                <a:ea typeface="Calibri" panose="020F0502020204030204" pitchFamily="34" charset="0"/>
                <a:cs typeface="Times New Roman" panose="02020603050405020304" pitchFamily="18" charset="0"/>
              </a:rPr>
              <a:t>CHALLENGES IN MORTGAGE FINANCE:</a:t>
            </a:r>
            <a:endParaRPr lang="x-none" sz="1800" dirty="0">
              <a:effectLst/>
              <a:latin typeface="Georgia" panose="02040502050405020303" pitchFamily="18" charset="0"/>
              <a:ea typeface="Calibri" panose="020F0502020204030204" pitchFamily="34" charset="0"/>
              <a:cs typeface="Times New Roman" panose="02020603050405020304" pitchFamily="18" charset="0"/>
            </a:endParaRPr>
          </a:p>
          <a:p>
            <a:r>
              <a:rPr lang="en-US" sz="1800" b="1" u="none" strike="noStrike" dirty="0">
                <a:effectLst/>
                <a:latin typeface="Georgia" panose="02040502050405020303" pitchFamily="18" charset="0"/>
                <a:ea typeface="Calibri" panose="020F0502020204030204" pitchFamily="34" charset="0"/>
                <a:cs typeface="Times New Roman" panose="02020603050405020304" pitchFamily="18" charset="0"/>
              </a:rPr>
              <a:t> </a:t>
            </a:r>
            <a:endParaRPr lang="x-none"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US" sz="1800" b="1" kern="100" dirty="0">
                <a:effectLst/>
                <a:latin typeface="Georgia" panose="02040502050405020303" pitchFamily="18" charset="0"/>
                <a:ea typeface="Calibri" panose="020F0502020204030204" pitchFamily="34" charset="0"/>
                <a:cs typeface="Arial" panose="020B0604020202020204" pitchFamily="34" charset="0"/>
              </a:rPr>
              <a:t>Limited availability of mortgage finance:</a:t>
            </a:r>
            <a:endParaRPr lang="x-none" sz="1800" kern="100" dirty="0">
              <a:effectLst/>
              <a:latin typeface="Georgia" panose="02040502050405020303" pitchFamily="18" charset="0"/>
              <a:ea typeface="Calibri" panose="020F0502020204030204" pitchFamily="34" charset="0"/>
              <a:cs typeface="Arial" panose="020B0604020202020204" pitchFamily="34" charset="0"/>
            </a:endParaRPr>
          </a:p>
          <a:p>
            <a:pPr marL="800100" lvl="1" indent="-342900" algn="just">
              <a:lnSpc>
                <a:spcPct val="107000"/>
              </a:lnSpc>
              <a:buFont typeface="Wingdings" panose="05000000000000000000" pitchFamily="2" charset="2"/>
              <a:buChar char=""/>
            </a:pPr>
            <a:r>
              <a:rPr lang="en-GB" kern="100" dirty="0">
                <a:effectLst/>
                <a:latin typeface="Georgia" panose="02040502050405020303" pitchFamily="18" charset="0"/>
                <a:ea typeface="Calibri" panose="020F0502020204030204" pitchFamily="34" charset="0"/>
                <a:cs typeface="Arial" panose="020B0604020202020204" pitchFamily="34" charset="0"/>
              </a:rPr>
              <a:t>Due to the capital-intensive nature of the industry, there is huge or inadequate</a:t>
            </a:r>
            <a:r>
              <a:rPr lang="x-none" kern="100" dirty="0">
                <a:effectLst/>
                <a:latin typeface="Georgia" panose="02040502050405020303" pitchFamily="18" charset="0"/>
                <a:ea typeface="Calibri" panose="020F0502020204030204" pitchFamily="34" charset="0"/>
                <a:cs typeface="Arial" panose="020B0604020202020204" pitchFamily="34" charset="0"/>
              </a:rPr>
              <a:t> funding and investment in the mortgage sector.</a:t>
            </a:r>
          </a:p>
          <a:p>
            <a:pPr marL="800100" lvl="1" indent="-342900" algn="just">
              <a:lnSpc>
                <a:spcPct val="107000"/>
              </a:lnSpc>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Available funds attract high cost of funds and interest rates.</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Insufficient long-term funding sources.</a:t>
            </a:r>
          </a:p>
          <a:p>
            <a:pPr marL="800100" lvl="1" indent="-342900" algn="just">
              <a:lnSpc>
                <a:spcPct val="107000"/>
              </a:lnSpc>
              <a:spcAft>
                <a:spcPts val="800"/>
              </a:spcAft>
              <a:buFont typeface="Wingdings" panose="05000000000000000000" pitchFamily="2" charset="2"/>
              <a:buChar char=""/>
            </a:pPr>
            <a:endParaRPr lang="en-US" kern="100" dirty="0">
              <a:latin typeface="Georgia" panose="02040502050405020303" pitchFamily="18" charset="0"/>
              <a:ea typeface="Calibri" panose="020F0502020204030204" pitchFamily="34" charset="0"/>
              <a:cs typeface="Arial" panose="020B0604020202020204" pitchFamily="34" charset="0"/>
            </a:endParaRPr>
          </a:p>
          <a:p>
            <a:r>
              <a:rPr lang="en-GB" dirty="0">
                <a:latin typeface="Georgia" panose="02040502050405020303" pitchFamily="18" charset="0"/>
              </a:rPr>
              <a:t>2.	</a:t>
            </a:r>
            <a:r>
              <a:rPr lang="en-GB" b="1" u="sng" dirty="0">
                <a:latin typeface="Georgia" panose="02040502050405020303" pitchFamily="18" charset="0"/>
              </a:rPr>
              <a:t>Lack of accessibility:</a:t>
            </a:r>
          </a:p>
          <a:p>
            <a:pPr marL="742950" lvl="1" indent="-285750">
              <a:buFont typeface="Wingdings" panose="05000000000000000000" pitchFamily="2" charset="2"/>
              <a:buChar char="ü"/>
            </a:pPr>
            <a:r>
              <a:rPr lang="en-GB" dirty="0">
                <a:latin typeface="Georgia" panose="02040502050405020303" pitchFamily="18" charset="0"/>
              </a:rPr>
              <a:t>Cumbersome mortgage application processes.</a:t>
            </a:r>
          </a:p>
          <a:p>
            <a:pPr marL="742950" lvl="1" indent="-285750">
              <a:buFont typeface="Wingdings" panose="05000000000000000000" pitchFamily="2" charset="2"/>
              <a:buChar char="ü"/>
            </a:pPr>
            <a:r>
              <a:rPr lang="en-GB" dirty="0">
                <a:latin typeface="Georgia" panose="02040502050405020303" pitchFamily="18" charset="0"/>
              </a:rPr>
              <a:t>Stringent eligibility criteria that must be met by off-taker or potential loan beneficiaries.</a:t>
            </a:r>
          </a:p>
          <a:p>
            <a:pPr marL="742950" lvl="1" indent="-285750">
              <a:buFont typeface="Wingdings" panose="05000000000000000000" pitchFamily="2" charset="2"/>
              <a:buChar char="ü"/>
            </a:pPr>
            <a:r>
              <a:rPr lang="en-GB" dirty="0">
                <a:latin typeface="Georgia" panose="02040502050405020303" pitchFamily="18" charset="0"/>
              </a:rPr>
              <a:t>Limited coverage and reach of mortgage institutions and this calls for so much advocacy, sensitization, and media outreach (adverts, jingles, social media awareness. etc.) by the Mortgage Banks.</a:t>
            </a:r>
          </a:p>
          <a:p>
            <a:pPr lvl="1" algn="just">
              <a:lnSpc>
                <a:spcPct val="107000"/>
              </a:lnSpc>
              <a:spcAft>
                <a:spcPts val="800"/>
              </a:spcAft>
            </a:pPr>
            <a:endParaRPr lang="en-US" kern="100" dirty="0">
              <a:effectLst/>
              <a:latin typeface="Georgia" panose="02040502050405020303" pitchFamily="18" charset="0"/>
              <a:ea typeface="Calibri" panose="020F0502020204030204" pitchFamily="34" charset="0"/>
              <a:cs typeface="Arial" panose="020B0604020202020204" pitchFamily="34" charset="0"/>
            </a:endParaRPr>
          </a:p>
          <a:p>
            <a:pPr lvl="0" algn="just">
              <a:lnSpc>
                <a:spcPct val="107000"/>
              </a:lnSpc>
              <a:spcAft>
                <a:spcPts val="800"/>
              </a:spcAft>
            </a:pPr>
            <a:endParaRPr lang="x-none" sz="1800" kern="100" dirty="0">
              <a:effectLst/>
              <a:latin typeface="Georgia" panose="02040502050405020303"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C83C3DBE-F564-1259-5C30-639955E45B3A}"/>
              </a:ext>
            </a:extLst>
          </p:cNvPr>
          <p:cNvPicPr>
            <a:picLocks noChangeAspect="1" noChangeArrowheads="1"/>
          </p:cNvPicPr>
          <p:nvPr/>
        </p:nvPicPr>
        <p:blipFill>
          <a:blip r:embed="rId2"/>
          <a:srcRect/>
          <a:stretch>
            <a:fillRect/>
          </a:stretch>
        </p:blipFill>
        <p:spPr bwMode="auto">
          <a:xfrm>
            <a:off x="10294257" y="725109"/>
            <a:ext cx="1149350" cy="1206500"/>
          </a:xfrm>
          <a:prstGeom prst="rect">
            <a:avLst/>
          </a:prstGeom>
          <a:gradFill>
            <a:gsLst>
              <a:gs pos="0">
                <a:schemeClr val="accent1">
                  <a:lumMod val="5000"/>
                  <a:lumOff val="95000"/>
                </a:schemeClr>
              </a:gs>
              <a:gs pos="10000">
                <a:schemeClr val="accent1">
                  <a:lumMod val="45000"/>
                  <a:lumOff val="55000"/>
                </a:schemeClr>
              </a:gs>
              <a:gs pos="46000">
                <a:schemeClr val="accent1">
                  <a:lumMod val="45000"/>
                  <a:lumOff val="55000"/>
                </a:schemeClr>
              </a:gs>
              <a:gs pos="72000">
                <a:schemeClr val="accent1">
                  <a:lumMod val="30000"/>
                  <a:lumOff val="70000"/>
                </a:schemeClr>
              </a:gs>
            </a:gsLst>
            <a:lin ang="5400000" scaled="1"/>
          </a:gradFill>
          <a:ln>
            <a:noFill/>
          </a:ln>
        </p:spPr>
      </p:pic>
      <p:sp>
        <p:nvSpPr>
          <p:cNvPr id="4" name="Slide Number Placeholder 3"/>
          <p:cNvSpPr>
            <a:spLocks noGrp="1"/>
          </p:cNvSpPr>
          <p:nvPr>
            <p:ph type="sldNum" sz="quarter" idx="12"/>
          </p:nvPr>
        </p:nvSpPr>
        <p:spPr/>
        <p:txBody>
          <a:bodyPr/>
          <a:lstStyle/>
          <a:p>
            <a:fld id="{40316E9D-1272-4DF7-9C40-D2DE4D6AFDE6}" type="slidenum">
              <a:rPr lang="en-US" altLang="x-none" smtClean="0"/>
              <a:pPr/>
              <a:t>6</a:t>
            </a:fld>
            <a:endParaRPr lang="en-US" altLang="x-none"/>
          </a:p>
        </p:txBody>
      </p:sp>
    </p:spTree>
    <p:extLst>
      <p:ext uri="{BB962C8B-B14F-4D97-AF65-F5344CB8AC3E}">
        <p14:creationId xmlns="" xmlns:p14="http://schemas.microsoft.com/office/powerpoint/2010/main" val="362674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9A4CAFB-9EA1-222F-0FFB-FB4E2570F285}"/>
              </a:ext>
            </a:extLst>
          </p:cNvPr>
          <p:cNvSpPr txBox="1"/>
          <p:nvPr/>
        </p:nvSpPr>
        <p:spPr>
          <a:xfrm>
            <a:off x="922564" y="854563"/>
            <a:ext cx="10496550" cy="1200329"/>
          </a:xfrm>
          <a:prstGeom prst="rect">
            <a:avLst/>
          </a:prstGeom>
          <a:noFill/>
        </p:spPr>
        <p:txBody>
          <a:bodyPr wrap="square">
            <a:spAutoFit/>
          </a:bodyPr>
          <a:lstStyle/>
          <a:p>
            <a:r>
              <a:rPr lang="en-GB" dirty="0">
                <a:latin typeface="Georgia" panose="02040502050405020303" pitchFamily="18" charset="0"/>
              </a:rPr>
              <a:t>3.	</a:t>
            </a:r>
            <a:r>
              <a:rPr lang="en-GB" b="1" u="sng" dirty="0">
                <a:latin typeface="Georgia" panose="02040502050405020303" pitchFamily="18" charset="0"/>
              </a:rPr>
              <a:t>Affordability barriers:</a:t>
            </a:r>
          </a:p>
          <a:p>
            <a:pPr marL="742950" lvl="1" indent="-285750">
              <a:buFont typeface="Wingdings" panose="05000000000000000000" pitchFamily="2" charset="2"/>
              <a:buChar char="ü"/>
            </a:pPr>
            <a:r>
              <a:rPr lang="en-GB" dirty="0">
                <a:latin typeface="Georgia" panose="02040502050405020303" pitchFamily="18" charset="0"/>
              </a:rPr>
              <a:t>High down payment requirements.</a:t>
            </a:r>
          </a:p>
          <a:p>
            <a:pPr marL="742950" lvl="1" indent="-285750">
              <a:buFont typeface="Wingdings" panose="05000000000000000000" pitchFamily="2" charset="2"/>
              <a:buChar char="ü"/>
            </a:pPr>
            <a:r>
              <a:rPr lang="en-GB" dirty="0">
                <a:latin typeface="Georgia" panose="02040502050405020303" pitchFamily="18" charset="0"/>
              </a:rPr>
              <a:t>Lack of affordable housing options.</a:t>
            </a:r>
          </a:p>
          <a:p>
            <a:pPr marL="742950" lvl="1" indent="-285750">
              <a:buFont typeface="Wingdings" panose="05000000000000000000" pitchFamily="2" charset="2"/>
              <a:buChar char="ü"/>
            </a:pPr>
            <a:r>
              <a:rPr lang="en-GB" dirty="0">
                <a:latin typeface="Georgia" panose="02040502050405020303" pitchFamily="18" charset="0"/>
              </a:rPr>
              <a:t>Inflation and rising construction costs.</a:t>
            </a:r>
          </a:p>
        </p:txBody>
      </p:sp>
      <p:sp>
        <p:nvSpPr>
          <p:cNvPr id="3" name="Slide Number Placeholder 2"/>
          <p:cNvSpPr>
            <a:spLocks noGrp="1"/>
          </p:cNvSpPr>
          <p:nvPr>
            <p:ph type="sldNum" sz="quarter" idx="12"/>
          </p:nvPr>
        </p:nvSpPr>
        <p:spPr/>
        <p:txBody>
          <a:bodyPr/>
          <a:lstStyle/>
          <a:p>
            <a:fld id="{40316E9D-1272-4DF7-9C40-D2DE4D6AFDE6}" type="slidenum">
              <a:rPr lang="en-US" altLang="x-none" smtClean="0"/>
              <a:pPr/>
              <a:t>7</a:t>
            </a:fld>
            <a:endParaRPr lang="en-US" altLang="x-none"/>
          </a:p>
        </p:txBody>
      </p:sp>
    </p:spTree>
    <p:extLst>
      <p:ext uri="{BB962C8B-B14F-4D97-AF65-F5344CB8AC3E}">
        <p14:creationId xmlns="" xmlns:p14="http://schemas.microsoft.com/office/powerpoint/2010/main" val="311012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703A70A-56C5-66DA-C5DE-098BB20CB094}"/>
              </a:ext>
            </a:extLst>
          </p:cNvPr>
          <p:cNvSpPr txBox="1"/>
          <p:nvPr/>
        </p:nvSpPr>
        <p:spPr>
          <a:xfrm>
            <a:off x="1055914" y="783771"/>
            <a:ext cx="10363200" cy="3628044"/>
          </a:xfrm>
          <a:prstGeom prst="rect">
            <a:avLst/>
          </a:prstGeom>
          <a:noFill/>
        </p:spPr>
        <p:txBody>
          <a:bodyPr wrap="square">
            <a:spAutoFit/>
          </a:bodyPr>
          <a:lstStyle/>
          <a:p>
            <a:pPr lvl="0" algn="just" rtl="0">
              <a:lnSpc>
                <a:spcPct val="107000"/>
              </a:lnSpc>
            </a:pPr>
            <a:r>
              <a:rPr lang="en-US" b="1" kern="100" dirty="0">
                <a:effectLst/>
                <a:latin typeface="Georgia" panose="02040502050405020303" pitchFamily="18" charset="0"/>
                <a:ea typeface="Calibri" panose="020F0502020204030204" pitchFamily="34" charset="0"/>
                <a:cs typeface="Arial" panose="020B0604020202020204" pitchFamily="34" charset="0"/>
              </a:rPr>
              <a:t>B.   </a:t>
            </a:r>
            <a:r>
              <a:rPr lang="en-US" b="1" u="sng" kern="100" dirty="0">
                <a:effectLst/>
                <a:latin typeface="Georgia" panose="02040502050405020303" pitchFamily="18" charset="0"/>
                <a:ea typeface="Calibri" panose="020F0502020204030204" pitchFamily="34" charset="0"/>
                <a:cs typeface="Arial" panose="020B0604020202020204" pitchFamily="34" charset="0"/>
              </a:rPr>
              <a:t>STRATEGIES FOR MAKING MORTGAGE FINANCE AVAILABLE:</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228600" algn="just">
              <a:lnSpc>
                <a:spcPct val="107000"/>
              </a:lnSpc>
            </a:pPr>
            <a:r>
              <a:rPr lang="en-US" b="1" u="none" strike="noStrike" kern="100" dirty="0">
                <a:effectLst/>
                <a:latin typeface="Georgia" panose="02040502050405020303" pitchFamily="18" charset="0"/>
                <a:ea typeface="Calibri" panose="020F0502020204030204" pitchFamily="34" charset="0"/>
                <a:cs typeface="Arial" panose="020B0604020202020204" pitchFamily="34" charset="0"/>
              </a:rPr>
              <a:t> </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800100" lvl="1" indent="-342900" algn="just">
              <a:lnSpc>
                <a:spcPct val="107000"/>
              </a:lnSpc>
              <a:buFont typeface="+mj-lt"/>
              <a:buAutoNum type="arabicPeriod"/>
            </a:pPr>
            <a:r>
              <a:rPr lang="en-US" b="1" u="sng" kern="100" dirty="0">
                <a:effectLst/>
                <a:latin typeface="Georgia" panose="02040502050405020303" pitchFamily="18" charset="0"/>
                <a:ea typeface="Calibri" panose="020F0502020204030204" pitchFamily="34" charset="0"/>
                <a:cs typeface="Arial" panose="020B0604020202020204" pitchFamily="34" charset="0"/>
              </a:rPr>
              <a:t>Government Intervention and Policy Reforms:</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1200150" lvl="2" indent="-285750" algn="just">
              <a:lnSpc>
                <a:spcPct val="107000"/>
              </a:lnSpc>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Increased budgetary allocation to housing finance institutions.</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1200150" lvl="2" indent="-285750" algn="just">
              <a:lnSpc>
                <a:spcPct val="107000"/>
              </a:lnSpc>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Creation of a mortgage liquidity facility to enhance funding availability.</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1200150" lvl="2" indent="-285750" algn="just">
              <a:lnSpc>
                <a:spcPct val="107000"/>
              </a:lnSpc>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Implementation of supportive policies to attract private sector participation.</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457200" algn="just">
              <a:lnSpc>
                <a:spcPct val="107000"/>
              </a:lnSpc>
            </a:pPr>
            <a:r>
              <a:rPr lang="en-US" kern="100" dirty="0">
                <a:effectLst/>
                <a:latin typeface="Georgia" panose="02040502050405020303" pitchFamily="18" charset="0"/>
                <a:ea typeface="Calibri" panose="020F0502020204030204" pitchFamily="34" charset="0"/>
                <a:cs typeface="Arial" panose="020B0604020202020204" pitchFamily="34" charset="0"/>
              </a:rPr>
              <a:t> </a:t>
            </a:r>
          </a:p>
          <a:p>
            <a:pPr marL="457200" algn="just">
              <a:lnSpc>
                <a:spcPct val="107000"/>
              </a:lnSpc>
            </a:pP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800100" lvl="1" indent="-342900" algn="just">
              <a:lnSpc>
                <a:spcPct val="107000"/>
              </a:lnSpc>
              <a:buFont typeface="+mj-lt"/>
              <a:buAutoNum type="arabicPeriod" startAt="2"/>
            </a:pPr>
            <a:r>
              <a:rPr lang="en-US" b="1" u="sng" kern="100" dirty="0">
                <a:effectLst/>
                <a:latin typeface="Georgia" panose="02040502050405020303" pitchFamily="18" charset="0"/>
                <a:ea typeface="Calibri" panose="020F0502020204030204" pitchFamily="34" charset="0"/>
                <a:cs typeface="Arial" panose="020B0604020202020204" pitchFamily="34" charset="0"/>
              </a:rPr>
              <a:t>Strengthening mortgage institutions and infrastructure:</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1257300" lvl="2" indent="-342900" algn="just">
              <a:lnSpc>
                <a:spcPct val="107000"/>
              </a:lnSpc>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Capacity building for mortgage lenders and intermediaries.</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1257300" lvl="2" indent="-342900" algn="just">
              <a:lnSpc>
                <a:spcPct val="107000"/>
              </a:lnSpc>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Development of credit bureaus to improve risk assessment and underwriting.</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a:p>
            <a:pPr marL="1257300" lvl="2" indent="-342900" algn="just">
              <a:lnSpc>
                <a:spcPct val="107000"/>
              </a:lnSpc>
              <a:spcAft>
                <a:spcPts val="800"/>
              </a:spcAft>
              <a:buFont typeface="Wingdings" panose="05000000000000000000" pitchFamily="2" charset="2"/>
              <a:buChar char=""/>
            </a:pPr>
            <a:r>
              <a:rPr lang="en-US" kern="100" dirty="0">
                <a:effectLst/>
                <a:latin typeface="Georgia" panose="02040502050405020303" pitchFamily="18" charset="0"/>
                <a:ea typeface="Calibri" panose="020F0502020204030204" pitchFamily="34" charset="0"/>
                <a:cs typeface="Arial" panose="020B0604020202020204" pitchFamily="34" charset="0"/>
              </a:rPr>
              <a:t>Expansion of mortgage institutions' coverage to rural areas.</a:t>
            </a:r>
            <a:endParaRPr lang="x-none" kern="100" dirty="0">
              <a:effectLst/>
              <a:latin typeface="Georgia" panose="02040502050405020303"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0316E9D-1272-4DF7-9C40-D2DE4D6AFDE6}" type="slidenum">
              <a:rPr lang="en-US" altLang="x-none" smtClean="0"/>
              <a:pPr/>
              <a:t>8</a:t>
            </a:fld>
            <a:endParaRPr lang="en-US" altLang="x-none"/>
          </a:p>
        </p:txBody>
      </p:sp>
    </p:spTree>
    <p:extLst>
      <p:ext uri="{BB962C8B-B14F-4D97-AF65-F5344CB8AC3E}">
        <p14:creationId xmlns="" xmlns:p14="http://schemas.microsoft.com/office/powerpoint/2010/main" val="225282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0ABBB74-22DD-96DE-BABD-80AF4A9E6343}"/>
              </a:ext>
            </a:extLst>
          </p:cNvPr>
          <p:cNvSpPr txBox="1"/>
          <p:nvPr/>
        </p:nvSpPr>
        <p:spPr>
          <a:xfrm>
            <a:off x="729343" y="751344"/>
            <a:ext cx="10722428" cy="3970318"/>
          </a:xfrm>
          <a:prstGeom prst="rect">
            <a:avLst/>
          </a:prstGeom>
          <a:noFill/>
        </p:spPr>
        <p:txBody>
          <a:bodyPr wrap="square">
            <a:spAutoFit/>
          </a:bodyPr>
          <a:lstStyle/>
          <a:p>
            <a:r>
              <a:rPr lang="en-GB" b="1" dirty="0">
                <a:latin typeface="Georgia" panose="02040502050405020303" pitchFamily="18" charset="0"/>
              </a:rPr>
              <a:t>C.</a:t>
            </a:r>
            <a:r>
              <a:rPr lang="en-GB" dirty="0"/>
              <a:t>	</a:t>
            </a:r>
            <a:r>
              <a:rPr lang="en-GB" b="1" dirty="0">
                <a:latin typeface="Georgia" panose="02040502050405020303" pitchFamily="18" charset="0"/>
              </a:rPr>
              <a:t>ENHANCING ACCESSIBILITY OF MORTGAGE FINANCE:</a:t>
            </a:r>
          </a:p>
          <a:p>
            <a:endParaRPr lang="en-GB" dirty="0"/>
          </a:p>
          <a:p>
            <a:pPr lvl="1"/>
            <a:r>
              <a:rPr lang="en-GB" b="1" dirty="0"/>
              <a:t>1.</a:t>
            </a:r>
            <a:r>
              <a:rPr lang="en-GB" dirty="0"/>
              <a:t>	</a:t>
            </a:r>
            <a:r>
              <a:rPr lang="en-GB" b="1" dirty="0">
                <a:latin typeface="Georgia" panose="02040502050405020303" pitchFamily="18" charset="0"/>
              </a:rPr>
              <a:t>Simplifying the application process:</a:t>
            </a:r>
          </a:p>
          <a:p>
            <a:pPr marL="1200150" lvl="2" indent="-285750">
              <a:buFont typeface="Wingdings" panose="05000000000000000000" pitchFamily="2" charset="2"/>
              <a:buChar char="ü"/>
            </a:pPr>
            <a:r>
              <a:rPr lang="en-GB" dirty="0">
                <a:latin typeface="Georgia" panose="02040502050405020303" pitchFamily="18" charset="0"/>
              </a:rPr>
              <a:t>Digitalization of mortgage application and document verification.</a:t>
            </a:r>
          </a:p>
          <a:p>
            <a:pPr marL="1200150" lvl="2" indent="-285750">
              <a:buFont typeface="Wingdings" panose="05000000000000000000" pitchFamily="2" charset="2"/>
              <a:buChar char="ü"/>
            </a:pPr>
            <a:r>
              <a:rPr lang="en-GB" dirty="0">
                <a:latin typeface="Georgia" panose="02040502050405020303" pitchFamily="18" charset="0"/>
              </a:rPr>
              <a:t>Standardization of mortgage application requirements and procedures.</a:t>
            </a:r>
          </a:p>
          <a:p>
            <a:endParaRPr lang="en-GB" dirty="0"/>
          </a:p>
          <a:p>
            <a:pPr lvl="1"/>
            <a:r>
              <a:rPr lang="en-GB" b="1" dirty="0"/>
              <a:t>2.</a:t>
            </a:r>
            <a:r>
              <a:rPr lang="en-GB" dirty="0"/>
              <a:t>	</a:t>
            </a:r>
            <a:r>
              <a:rPr lang="en-GB" b="1" dirty="0">
                <a:latin typeface="Georgia" panose="02040502050405020303" pitchFamily="18" charset="0"/>
              </a:rPr>
              <a:t>Relaxing eligibility criteria:</a:t>
            </a:r>
          </a:p>
          <a:p>
            <a:pPr marL="1200150" lvl="2" indent="-285750">
              <a:buFont typeface="Wingdings" panose="05000000000000000000" pitchFamily="2" charset="2"/>
              <a:buChar char="ü"/>
            </a:pPr>
            <a:r>
              <a:rPr lang="en-GB" dirty="0">
                <a:latin typeface="Georgia" panose="02040502050405020303" pitchFamily="18" charset="0"/>
              </a:rPr>
              <a:t>Consideration of alternative credit scoring methods.</a:t>
            </a:r>
          </a:p>
          <a:p>
            <a:pPr marL="1200150" lvl="2" indent="-285750">
              <a:buFont typeface="Wingdings" panose="05000000000000000000" pitchFamily="2" charset="2"/>
              <a:buChar char="ü"/>
            </a:pPr>
            <a:r>
              <a:rPr lang="en-GB" dirty="0">
                <a:latin typeface="Georgia" panose="02040502050405020303" pitchFamily="18" charset="0"/>
              </a:rPr>
              <a:t>Greater flexibility for self-employed individuals and non-salaried workers.</a:t>
            </a:r>
          </a:p>
          <a:p>
            <a:pPr lvl="1"/>
            <a:endParaRPr lang="en-GB" dirty="0">
              <a:latin typeface="Georgia" panose="02040502050405020303" pitchFamily="18" charset="0"/>
            </a:endParaRPr>
          </a:p>
          <a:p>
            <a:pPr lvl="1"/>
            <a:r>
              <a:rPr lang="en-GB" b="1" dirty="0">
                <a:latin typeface="Georgia" panose="02040502050405020303" pitchFamily="18" charset="0"/>
              </a:rPr>
              <a:t>3.</a:t>
            </a:r>
            <a:r>
              <a:rPr lang="en-GB" dirty="0">
                <a:latin typeface="Georgia" panose="02040502050405020303" pitchFamily="18" charset="0"/>
              </a:rPr>
              <a:t>	</a:t>
            </a:r>
            <a:r>
              <a:rPr lang="en-GB" b="1" dirty="0">
                <a:latin typeface="Georgia" panose="02040502050405020303" pitchFamily="18" charset="0"/>
              </a:rPr>
              <a:t>Collaboration with stakeholders:</a:t>
            </a:r>
          </a:p>
          <a:p>
            <a:pPr marL="1200150" lvl="2" indent="-285750">
              <a:buFont typeface="Wingdings" panose="05000000000000000000" pitchFamily="2" charset="2"/>
              <a:buChar char="ü"/>
            </a:pPr>
            <a:r>
              <a:rPr lang="en-GB" dirty="0">
                <a:latin typeface="Georgia" panose="02040502050405020303" pitchFamily="18" charset="0"/>
              </a:rPr>
              <a:t>Partnerships between mortgage institutions and developers to offer pre-approved mortgage products.</a:t>
            </a:r>
          </a:p>
          <a:p>
            <a:pPr marL="1200150" lvl="2" indent="-285750">
              <a:buFont typeface="Wingdings" panose="05000000000000000000" pitchFamily="2" charset="2"/>
              <a:buChar char="ü"/>
            </a:pPr>
            <a:r>
              <a:rPr lang="en-GB" dirty="0">
                <a:latin typeface="Georgia" panose="02040502050405020303" pitchFamily="18" charset="0"/>
              </a:rPr>
              <a:t>Collaboration with employers to facilitate payroll deduction schemes.</a:t>
            </a:r>
          </a:p>
        </p:txBody>
      </p:sp>
      <p:sp>
        <p:nvSpPr>
          <p:cNvPr id="3" name="Slide Number Placeholder 2"/>
          <p:cNvSpPr>
            <a:spLocks noGrp="1"/>
          </p:cNvSpPr>
          <p:nvPr>
            <p:ph type="sldNum" sz="quarter" idx="12"/>
          </p:nvPr>
        </p:nvSpPr>
        <p:spPr/>
        <p:txBody>
          <a:bodyPr/>
          <a:lstStyle/>
          <a:p>
            <a:fld id="{40316E9D-1272-4DF7-9C40-D2DE4D6AFDE6}" type="slidenum">
              <a:rPr lang="en-US" altLang="x-none" smtClean="0"/>
              <a:pPr/>
              <a:t>9</a:t>
            </a:fld>
            <a:endParaRPr lang="en-US" altLang="x-none"/>
          </a:p>
        </p:txBody>
      </p:sp>
    </p:spTree>
    <p:extLst>
      <p:ext uri="{BB962C8B-B14F-4D97-AF65-F5344CB8AC3E}">
        <p14:creationId xmlns="" xmlns:p14="http://schemas.microsoft.com/office/powerpoint/2010/main" val="3011132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THE ROLE OF PRIMARY MORTAGE BANKS IN FACILITATING MORTGAGE ORIGINATION.pot [Compatibility Mode]" id="{1C210C5B-2CA0-48B5-88E0-FF773BCB85B4}" vid="{705D275F-6EBA-4143-8250-EF647EE1C9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ROLE OF PRIMARY MORTAGE BANKS IN FACILITATING MORTGAGE ORIGINATION</Template>
  <TotalTime>351</TotalTime>
  <Words>1738</Words>
  <Application>Microsoft Office PowerPoint</Application>
  <PresentationFormat>Custom</PresentationFormat>
  <Paragraphs>403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A PRESENTATION BY THE GUEST SPEAKER  DR. HAYATUDDEEN A. AWWAL, FNIQ MANAGING DIRECTOR/CEO OF FHA MORTGAGE BANK (FHAMB) LIMITED</vt:lpstr>
      <vt:lpstr>TOPIC:</vt:lpstr>
      <vt:lpstr>0</vt:lpstr>
      <vt:lpstr>Slide 4</vt:lpstr>
      <vt:lpstr>0</vt:lpstr>
      <vt:lpstr>Slide 6</vt:lpstr>
      <vt:lpstr>Slide 7</vt:lpstr>
      <vt:lpstr>Slide 8</vt:lpstr>
      <vt:lpstr>Slide 9</vt:lpstr>
      <vt:lpstr>Slide 10</vt:lpstr>
      <vt:lpstr>Slide 11</vt:lpstr>
      <vt:lpstr>Slide 12</vt:lpstr>
      <vt:lpstr>Slide 13</vt:lpstr>
      <vt:lpstr>Slide 14</vt:lpstr>
      <vt:lpstr>FHAMB SUCCESS STORY: In today’s business world, collaboration and leveraging are keys to success; and FHA Mortgage Bank Limited has deployed these two keywords in doing its business. This relationship depended business model has yielded so much results which can be seen in the tables below: </vt:lpstr>
      <vt:lpstr>Slide 16</vt:lpstr>
      <vt:lpstr>Slide 17</vt:lpstr>
      <vt:lpstr>Slide 18</vt:lpstr>
      <vt:lpstr>Slide 19</vt:lpstr>
      <vt:lpstr>Slide 20</vt:lpstr>
      <vt:lpstr>CONCLUSION: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BY THE GUEST SPEAKER  MR. HAYATUDDEEN A. AWWAL, FNIQ MANAGING DIRECTOR/CEO OF FHA MORTGAGE BANK (FHAMB) LIMITED</dc:title>
  <dc:creator>Joshua Attahgani</dc:creator>
  <cp:lastModifiedBy>Chijioke.Enukorah</cp:lastModifiedBy>
  <cp:revision>29</cp:revision>
  <cp:lastPrinted>2023-11-13T15:11:58Z</cp:lastPrinted>
  <dcterms:created xsi:type="dcterms:W3CDTF">2023-11-13T09:51:46Z</dcterms:created>
  <dcterms:modified xsi:type="dcterms:W3CDTF">2023-11-24T08:37:46Z</dcterms:modified>
</cp:coreProperties>
</file>